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effansim"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2C26CA4-B6F4-4893-ABDB-45AAB459FCB5}">
  <a:tblStyle styleId="{E2C26CA4-B6F4-4893-ABDB-45AAB459FCB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684"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3-02-06T12:38:43.629" idx="1">
    <p:pos x="166" y="26"/>
    <p:text>prototype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04719f866e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04719f866e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f05bffeaca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f05bffeac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f05bffeaca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f05bffeac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f05bffeaca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f05bffeaca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f05bffeaca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f05bffeaca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04719f866e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04719f866e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04719f866e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04719f866e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03968033b4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203968033b4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03968033b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03968033b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03968033b4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03968033b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04719f866e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04719f866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04719f866e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04719f866e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04719f866e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04719f866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04719f866e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04719f866e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04719f866e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04719f866e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04719f866e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04719f866e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comments" Target="../comments/comment1.xml"/><Relationship Id="rId5" Type="http://schemas.openxmlformats.org/officeDocument/2006/relationships/hyperlink" Target="https://www.figma.com/file/88hzqaiTxuBNj3s01aqCR3/M11%3APrototype?node-id=0%3A1&amp;t=NF4Uh3P1Cg6fN6QK-1" TargetMode="Externa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6567050" y="0"/>
            <a:ext cx="2576950" cy="450475"/>
          </a:xfrm>
          <a:prstGeom prst="rect">
            <a:avLst/>
          </a:prstGeom>
          <a:noFill/>
          <a:ln>
            <a:noFill/>
          </a:ln>
        </p:spPr>
      </p:pic>
      <p:pic>
        <p:nvPicPr>
          <p:cNvPr id="55" name="Google Shape;55;p13"/>
          <p:cNvPicPr preferRelativeResize="0"/>
          <p:nvPr/>
        </p:nvPicPr>
        <p:blipFill rotWithShape="1">
          <a:blip r:embed="rId4">
            <a:alphaModFix/>
          </a:blip>
          <a:srcRect l="2028"/>
          <a:stretch/>
        </p:blipFill>
        <p:spPr>
          <a:xfrm>
            <a:off x="0" y="858913"/>
            <a:ext cx="8524649" cy="3425676"/>
          </a:xfrm>
          <a:prstGeom prst="rect">
            <a:avLst/>
          </a:prstGeom>
          <a:noFill/>
          <a:ln>
            <a:noFill/>
          </a:ln>
        </p:spPr>
      </p:pic>
      <p:sp>
        <p:nvSpPr>
          <p:cNvPr id="56" name="Google Shape;56;p13"/>
          <p:cNvSpPr txBox="1"/>
          <p:nvPr/>
        </p:nvSpPr>
        <p:spPr>
          <a:xfrm>
            <a:off x="63675" y="3486450"/>
            <a:ext cx="3721500" cy="708900"/>
          </a:xfrm>
          <a:prstGeom prst="rect">
            <a:avLst/>
          </a:prstGeom>
          <a:noFill/>
          <a:ln>
            <a:noFill/>
          </a:ln>
        </p:spPr>
        <p:txBody>
          <a:bodyPr spcFirstLastPara="1" wrap="square" lIns="0" tIns="0" rIns="0" bIns="0" anchor="t" anchorCtr="0">
            <a:spAutoFit/>
          </a:bodyPr>
          <a:lstStyle/>
          <a:p>
            <a:pPr marL="0" lvl="0" indent="0" algn="l" rtl="0">
              <a:lnSpc>
                <a:spcPct val="163636"/>
              </a:lnSpc>
              <a:spcBef>
                <a:spcPts val="200"/>
              </a:spcBef>
              <a:spcAft>
                <a:spcPts val="0"/>
              </a:spcAft>
              <a:buClr>
                <a:schemeClr val="dk1"/>
              </a:buClr>
              <a:buSzPts val="1100"/>
              <a:buFont typeface="Arial"/>
              <a:buNone/>
            </a:pPr>
            <a:r>
              <a:rPr lang="en-GB" sz="1000" b="1" dirty="0">
                <a:solidFill>
                  <a:schemeClr val="dk1"/>
                </a:solidFill>
                <a:latin typeface="Calibri"/>
                <a:ea typeface="Calibri"/>
                <a:cs typeface="Calibri"/>
                <a:sym typeface="Calibri"/>
              </a:rPr>
              <a:t>Start Date		: January 13, 2023</a:t>
            </a:r>
            <a:endParaRPr sz="1000" b="1" dirty="0">
              <a:solidFill>
                <a:schemeClr val="dk1"/>
              </a:solidFill>
              <a:latin typeface="Calibri"/>
              <a:ea typeface="Calibri"/>
              <a:cs typeface="Calibri"/>
              <a:sym typeface="Calibri"/>
            </a:endParaRPr>
          </a:p>
          <a:p>
            <a:pPr marL="0" lvl="0" indent="0" algn="l" rtl="0">
              <a:lnSpc>
                <a:spcPct val="163636"/>
              </a:lnSpc>
              <a:spcBef>
                <a:spcPts val="200"/>
              </a:spcBef>
              <a:spcAft>
                <a:spcPts val="0"/>
              </a:spcAft>
              <a:buClr>
                <a:schemeClr val="dk1"/>
              </a:buClr>
              <a:buSzPts val="1100"/>
              <a:buFont typeface="Arial"/>
              <a:buNone/>
            </a:pPr>
            <a:r>
              <a:rPr lang="en-GB" sz="1000" b="1" dirty="0">
                <a:solidFill>
                  <a:schemeClr val="dk1"/>
                </a:solidFill>
                <a:latin typeface="Calibri"/>
                <a:ea typeface="Calibri"/>
                <a:cs typeface="Calibri"/>
                <a:sym typeface="Calibri"/>
              </a:rPr>
              <a:t>End Date		: February 06, 2023</a:t>
            </a:r>
            <a:endParaRPr sz="1000" b="1" dirty="0">
              <a:solidFill>
                <a:schemeClr val="dk1"/>
              </a:solidFill>
              <a:latin typeface="Calibri"/>
              <a:ea typeface="Calibri"/>
              <a:cs typeface="Calibri"/>
              <a:sym typeface="Calibri"/>
            </a:endParaRPr>
          </a:p>
          <a:p>
            <a:pPr marL="0" lvl="0" indent="0" algn="l" rtl="0">
              <a:spcBef>
                <a:spcPts val="200"/>
              </a:spcBef>
              <a:spcAft>
                <a:spcPts val="0"/>
              </a:spcAft>
              <a:buNone/>
            </a:pPr>
            <a:r>
              <a:rPr lang="en-GB" sz="1000" b="1" dirty="0">
                <a:solidFill>
                  <a:schemeClr val="dk1"/>
                </a:solidFill>
                <a:latin typeface="Calibri"/>
                <a:ea typeface="Calibri"/>
                <a:cs typeface="Calibri"/>
                <a:sym typeface="Calibri"/>
              </a:rPr>
              <a:t>Submission Date		: February 07, 2023</a:t>
            </a:r>
            <a:endParaRPr sz="1000" dirty="0"/>
          </a:p>
        </p:txBody>
      </p:sp>
      <p:sp>
        <p:nvSpPr>
          <p:cNvPr id="57" name="Google Shape;57;p13"/>
          <p:cNvSpPr txBox="1"/>
          <p:nvPr/>
        </p:nvSpPr>
        <p:spPr>
          <a:xfrm>
            <a:off x="4006928" y="3349587"/>
            <a:ext cx="3721500" cy="935000"/>
          </a:xfrm>
          <a:prstGeom prst="rect">
            <a:avLst/>
          </a:prstGeom>
          <a:noFill/>
          <a:ln>
            <a:noFill/>
          </a:ln>
        </p:spPr>
        <p:txBody>
          <a:bodyPr spcFirstLastPara="1" wrap="square" lIns="0" tIns="0" rIns="0" bIns="0" anchor="t" anchorCtr="0">
            <a:spAutoFit/>
          </a:bodyPr>
          <a:lstStyle/>
          <a:p>
            <a:pPr marL="0" marR="0" lvl="0" indent="0" algn="l" rtl="0">
              <a:lnSpc>
                <a:spcPct val="163636"/>
              </a:lnSpc>
              <a:spcBef>
                <a:spcPts val="200"/>
              </a:spcBef>
              <a:spcAft>
                <a:spcPts val="0"/>
              </a:spcAft>
              <a:buNone/>
            </a:pPr>
            <a:r>
              <a:rPr lang="en-GB" sz="1000" b="1" dirty="0">
                <a:solidFill>
                  <a:schemeClr val="dk1"/>
                </a:solidFill>
                <a:latin typeface="Calibri"/>
                <a:ea typeface="Calibri"/>
                <a:cs typeface="Calibri"/>
                <a:sym typeface="Calibri"/>
              </a:rPr>
              <a:t>Learner Name  :  </a:t>
            </a:r>
            <a:r>
              <a:rPr lang="en-GB" sz="1000" b="1">
                <a:solidFill>
                  <a:schemeClr val="dk1"/>
                </a:solidFill>
                <a:latin typeface="Calibri"/>
                <a:ea typeface="Calibri"/>
                <a:cs typeface="Calibri"/>
                <a:sym typeface="Calibri"/>
              </a:rPr>
              <a:t>Wildan Luqmanul Hakim</a:t>
            </a:r>
            <a:endParaRPr sz="1000" b="1" dirty="0">
              <a:solidFill>
                <a:schemeClr val="dk1"/>
              </a:solidFill>
              <a:latin typeface="Calibri"/>
              <a:ea typeface="Calibri"/>
              <a:cs typeface="Calibri"/>
              <a:sym typeface="Calibri"/>
            </a:endParaRPr>
          </a:p>
          <a:p>
            <a:pPr marL="0" marR="0" lvl="0" indent="0" algn="l" rtl="0">
              <a:lnSpc>
                <a:spcPct val="163636"/>
              </a:lnSpc>
              <a:spcBef>
                <a:spcPts val="200"/>
              </a:spcBef>
              <a:spcAft>
                <a:spcPts val="0"/>
              </a:spcAft>
              <a:buNone/>
            </a:pPr>
            <a:r>
              <a:rPr lang="en-GB" sz="1000" b="1" dirty="0" err="1">
                <a:solidFill>
                  <a:schemeClr val="dk1"/>
                </a:solidFill>
                <a:latin typeface="Calibri"/>
                <a:ea typeface="Calibri"/>
                <a:cs typeface="Calibri"/>
                <a:sym typeface="Calibri"/>
              </a:rPr>
              <a:t>Enrollment</a:t>
            </a:r>
            <a:r>
              <a:rPr lang="en-GB" sz="1000" b="1" dirty="0">
                <a:solidFill>
                  <a:schemeClr val="dk1"/>
                </a:solidFill>
                <a:latin typeface="Calibri"/>
                <a:ea typeface="Calibri"/>
                <a:cs typeface="Calibri"/>
                <a:sym typeface="Calibri"/>
              </a:rPr>
              <a:t> ID  : BDSE0322 </a:t>
            </a:r>
          </a:p>
          <a:p>
            <a:pPr marL="0" marR="0" lvl="0" indent="0" algn="l" rtl="0">
              <a:lnSpc>
                <a:spcPct val="163636"/>
              </a:lnSpc>
              <a:spcBef>
                <a:spcPts val="200"/>
              </a:spcBef>
              <a:spcAft>
                <a:spcPts val="0"/>
              </a:spcAft>
              <a:buNone/>
            </a:pPr>
            <a:r>
              <a:rPr lang="en-GB" sz="1000" b="1" dirty="0">
                <a:solidFill>
                  <a:schemeClr val="dk1"/>
                </a:solidFill>
                <a:latin typeface="Calibri"/>
                <a:ea typeface="Calibri"/>
                <a:cs typeface="Calibri"/>
                <a:sym typeface="Calibri"/>
              </a:rPr>
              <a:t>Presentation Date  :</a:t>
            </a:r>
            <a:r>
              <a:rPr lang="en-GB" b="1" dirty="0">
                <a:solidFill>
                  <a:schemeClr val="dk1"/>
                </a:solidFill>
                <a:latin typeface="Calibri"/>
                <a:ea typeface="Calibri"/>
                <a:cs typeface="Calibri"/>
                <a:sym typeface="Calibri"/>
              </a:rPr>
              <a:t>  </a:t>
            </a:r>
            <a:endParaRPr sz="1000" b="1" dirty="0">
              <a:solidFill>
                <a:schemeClr val="dk1"/>
              </a:solidFill>
              <a:latin typeface="Calibri"/>
              <a:ea typeface="Calibri"/>
              <a:cs typeface="Calibri"/>
              <a:sym typeface="Calibri"/>
            </a:endParaRPr>
          </a:p>
        </p:txBody>
      </p:sp>
      <p:sp>
        <p:nvSpPr>
          <p:cNvPr id="58" name="Google Shape;58;p13"/>
          <p:cNvSpPr txBox="1"/>
          <p:nvPr/>
        </p:nvSpPr>
        <p:spPr>
          <a:xfrm>
            <a:off x="75" y="788175"/>
            <a:ext cx="8524500" cy="1431600"/>
          </a:xfrm>
          <a:prstGeom prst="rect">
            <a:avLst/>
          </a:prstGeom>
          <a:solidFill>
            <a:srgbClr val="F3F3F3"/>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700" b="1">
              <a:solidFill>
                <a:srgbClr val="93176C"/>
              </a:solidFill>
            </a:endParaRPr>
          </a:p>
          <a:p>
            <a:pPr marL="0" lvl="0" indent="0" algn="l" rtl="0">
              <a:spcBef>
                <a:spcPts val="0"/>
              </a:spcBef>
              <a:spcAft>
                <a:spcPts val="0"/>
              </a:spcAft>
              <a:buNone/>
            </a:pPr>
            <a:r>
              <a:rPr lang="en-GB" sz="2700" b="1">
                <a:solidFill>
                  <a:srgbClr val="93176C"/>
                </a:solidFill>
              </a:rPr>
              <a:t>Develop Enterprise Application</a:t>
            </a:r>
            <a:endParaRPr sz="2700" b="1">
              <a:solidFill>
                <a:srgbClr val="93176C"/>
              </a:solidFill>
            </a:endParaRPr>
          </a:p>
          <a:p>
            <a:pPr marL="0" lvl="0" indent="0" algn="l" rtl="0">
              <a:spcBef>
                <a:spcPts val="0"/>
              </a:spcBef>
              <a:spcAft>
                <a:spcPts val="0"/>
              </a:spcAft>
              <a:buNone/>
            </a:pPr>
            <a:endParaRPr sz="2700" b="1">
              <a:solidFill>
                <a:srgbClr val="93176C"/>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22"/>
          <p:cNvPicPr preferRelativeResize="0"/>
          <p:nvPr/>
        </p:nvPicPr>
        <p:blipFill>
          <a:blip r:embed="rId3">
            <a:alphaModFix/>
          </a:blip>
          <a:stretch>
            <a:fillRect/>
          </a:stretch>
        </p:blipFill>
        <p:spPr>
          <a:xfrm>
            <a:off x="63675" y="4805525"/>
            <a:ext cx="983424" cy="281375"/>
          </a:xfrm>
          <a:prstGeom prst="rect">
            <a:avLst/>
          </a:prstGeom>
          <a:noFill/>
          <a:ln>
            <a:noFill/>
          </a:ln>
        </p:spPr>
      </p:pic>
      <p:cxnSp>
        <p:nvCxnSpPr>
          <p:cNvPr id="154" name="Google Shape;154;p22"/>
          <p:cNvCxnSpPr/>
          <p:nvPr/>
        </p:nvCxnSpPr>
        <p:spPr>
          <a:xfrm>
            <a:off x="264000" y="693350"/>
            <a:ext cx="8616000" cy="0"/>
          </a:xfrm>
          <a:prstGeom prst="straightConnector1">
            <a:avLst/>
          </a:prstGeom>
          <a:noFill/>
          <a:ln w="28575" cap="flat" cmpd="sng">
            <a:solidFill>
              <a:srgbClr val="8C1A4B"/>
            </a:solidFill>
            <a:prstDash val="solid"/>
            <a:round/>
            <a:headEnd type="none" w="med" len="med"/>
            <a:tailEnd type="none" w="med" len="med"/>
          </a:ln>
        </p:spPr>
      </p:cxnSp>
      <p:sp>
        <p:nvSpPr>
          <p:cNvPr id="155" name="Google Shape;155;p22"/>
          <p:cNvSpPr txBox="1"/>
          <p:nvPr/>
        </p:nvSpPr>
        <p:spPr>
          <a:xfrm>
            <a:off x="264000" y="42450"/>
            <a:ext cx="6266100" cy="708000"/>
          </a:xfrm>
          <a:prstGeom prst="rect">
            <a:avLst/>
          </a:prstGeom>
          <a:noFill/>
          <a:ln>
            <a:noFill/>
          </a:ln>
        </p:spPr>
        <p:txBody>
          <a:bodyPr spcFirstLastPara="1" wrap="square" lIns="91425" tIns="91425" rIns="91425" bIns="91425" anchor="t" anchorCtr="0">
            <a:spAutoFit/>
          </a:bodyPr>
          <a:lstStyle/>
          <a:p>
            <a:pPr marL="457200" marR="0" lvl="0" indent="-444500" algn="l" rtl="0">
              <a:lnSpc>
                <a:spcPct val="115000"/>
              </a:lnSpc>
              <a:spcBef>
                <a:spcPts val="0"/>
              </a:spcBef>
              <a:spcAft>
                <a:spcPts val="0"/>
              </a:spcAft>
              <a:buClr>
                <a:srgbClr val="8C1A4B"/>
              </a:buClr>
              <a:buSzPts val="3400"/>
              <a:buFont typeface="Calibri"/>
              <a:buAutoNum type="arabicPeriod" startAt="8"/>
            </a:pPr>
            <a:r>
              <a:rPr lang="en-GB" sz="3400" b="1">
                <a:solidFill>
                  <a:srgbClr val="8C1A4B"/>
                </a:solidFill>
                <a:latin typeface="Calibri"/>
                <a:ea typeface="Calibri"/>
                <a:cs typeface="Calibri"/>
                <a:sym typeface="Calibri"/>
              </a:rPr>
              <a:t>Project Execution</a:t>
            </a:r>
            <a:endParaRPr sz="3400" b="1">
              <a:solidFill>
                <a:srgbClr val="8C1A4B"/>
              </a:solidFill>
              <a:latin typeface="Calibri"/>
              <a:ea typeface="Calibri"/>
              <a:cs typeface="Calibri"/>
              <a:sym typeface="Calibri"/>
            </a:endParaRPr>
          </a:p>
        </p:txBody>
      </p:sp>
      <p:pic>
        <p:nvPicPr>
          <p:cNvPr id="156" name="Google Shape;156;p22"/>
          <p:cNvPicPr preferRelativeResize="0"/>
          <p:nvPr/>
        </p:nvPicPr>
        <p:blipFill>
          <a:blip r:embed="rId4">
            <a:alphaModFix/>
          </a:blip>
          <a:stretch>
            <a:fillRect/>
          </a:stretch>
        </p:blipFill>
        <p:spPr>
          <a:xfrm>
            <a:off x="962200" y="1376887"/>
            <a:ext cx="1316425" cy="2745099"/>
          </a:xfrm>
          <a:prstGeom prst="rect">
            <a:avLst/>
          </a:prstGeom>
          <a:noFill/>
          <a:ln>
            <a:noFill/>
          </a:ln>
        </p:spPr>
      </p:pic>
      <p:pic>
        <p:nvPicPr>
          <p:cNvPr id="157" name="Google Shape;157;p22"/>
          <p:cNvPicPr preferRelativeResize="0"/>
          <p:nvPr/>
        </p:nvPicPr>
        <p:blipFill>
          <a:blip r:embed="rId5">
            <a:alphaModFix/>
          </a:blip>
          <a:stretch>
            <a:fillRect/>
          </a:stretch>
        </p:blipFill>
        <p:spPr>
          <a:xfrm>
            <a:off x="4442538" y="1336992"/>
            <a:ext cx="2006550" cy="1404208"/>
          </a:xfrm>
          <a:prstGeom prst="rect">
            <a:avLst/>
          </a:prstGeom>
          <a:noFill/>
          <a:ln>
            <a:noFill/>
          </a:ln>
        </p:spPr>
      </p:pic>
      <p:pic>
        <p:nvPicPr>
          <p:cNvPr id="158" name="Google Shape;158;p22"/>
          <p:cNvPicPr preferRelativeResize="0"/>
          <p:nvPr/>
        </p:nvPicPr>
        <p:blipFill>
          <a:blip r:embed="rId6">
            <a:alphaModFix/>
          </a:blip>
          <a:stretch>
            <a:fillRect/>
          </a:stretch>
        </p:blipFill>
        <p:spPr>
          <a:xfrm>
            <a:off x="6875175" y="1336999"/>
            <a:ext cx="1694175" cy="1234750"/>
          </a:xfrm>
          <a:prstGeom prst="rect">
            <a:avLst/>
          </a:prstGeom>
          <a:noFill/>
          <a:ln>
            <a:noFill/>
          </a:ln>
        </p:spPr>
      </p:pic>
      <p:pic>
        <p:nvPicPr>
          <p:cNvPr id="159" name="Google Shape;159;p22"/>
          <p:cNvPicPr preferRelativeResize="0"/>
          <p:nvPr/>
        </p:nvPicPr>
        <p:blipFill>
          <a:blip r:embed="rId7">
            <a:alphaModFix/>
          </a:blip>
          <a:stretch>
            <a:fillRect/>
          </a:stretch>
        </p:blipFill>
        <p:spPr>
          <a:xfrm>
            <a:off x="2652975" y="1376872"/>
            <a:ext cx="1391775" cy="1987851"/>
          </a:xfrm>
          <a:prstGeom prst="rect">
            <a:avLst/>
          </a:prstGeom>
          <a:noFill/>
          <a:ln>
            <a:noFill/>
          </a:ln>
        </p:spPr>
      </p:pic>
      <p:sp>
        <p:nvSpPr>
          <p:cNvPr id="160" name="Google Shape;160;p22"/>
          <p:cNvSpPr txBox="1"/>
          <p:nvPr/>
        </p:nvSpPr>
        <p:spPr>
          <a:xfrm>
            <a:off x="707813" y="967700"/>
            <a:ext cx="18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t>Home Page</a:t>
            </a:r>
            <a:endParaRPr sz="1200"/>
          </a:p>
        </p:txBody>
      </p:sp>
      <p:sp>
        <p:nvSpPr>
          <p:cNvPr id="161" name="Google Shape;161;p22"/>
          <p:cNvSpPr txBox="1"/>
          <p:nvPr/>
        </p:nvSpPr>
        <p:spPr>
          <a:xfrm>
            <a:off x="2484450" y="967700"/>
            <a:ext cx="18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t>About Us Page</a:t>
            </a:r>
            <a:endParaRPr sz="1200"/>
          </a:p>
        </p:txBody>
      </p:sp>
      <p:sp>
        <p:nvSpPr>
          <p:cNvPr id="162" name="Google Shape;162;p22"/>
          <p:cNvSpPr txBox="1"/>
          <p:nvPr/>
        </p:nvSpPr>
        <p:spPr>
          <a:xfrm>
            <a:off x="4533213" y="967700"/>
            <a:ext cx="18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t>Donate Page</a:t>
            </a:r>
            <a:endParaRPr sz="1200"/>
          </a:p>
        </p:txBody>
      </p:sp>
      <p:sp>
        <p:nvSpPr>
          <p:cNvPr id="163" name="Google Shape;163;p22"/>
          <p:cNvSpPr txBox="1"/>
          <p:nvPr/>
        </p:nvSpPr>
        <p:spPr>
          <a:xfrm>
            <a:off x="6809650" y="967700"/>
            <a:ext cx="18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t>Partnership Page</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Google Shape;168;p23"/>
          <p:cNvPicPr preferRelativeResize="0"/>
          <p:nvPr/>
        </p:nvPicPr>
        <p:blipFill>
          <a:blip r:embed="rId3">
            <a:alphaModFix/>
          </a:blip>
          <a:stretch>
            <a:fillRect/>
          </a:stretch>
        </p:blipFill>
        <p:spPr>
          <a:xfrm>
            <a:off x="63675" y="4805525"/>
            <a:ext cx="983424" cy="281375"/>
          </a:xfrm>
          <a:prstGeom prst="rect">
            <a:avLst/>
          </a:prstGeom>
          <a:noFill/>
          <a:ln>
            <a:noFill/>
          </a:ln>
        </p:spPr>
      </p:pic>
      <p:cxnSp>
        <p:nvCxnSpPr>
          <p:cNvPr id="169" name="Google Shape;169;p23"/>
          <p:cNvCxnSpPr/>
          <p:nvPr/>
        </p:nvCxnSpPr>
        <p:spPr>
          <a:xfrm>
            <a:off x="264000" y="693350"/>
            <a:ext cx="8616000" cy="0"/>
          </a:xfrm>
          <a:prstGeom prst="straightConnector1">
            <a:avLst/>
          </a:prstGeom>
          <a:noFill/>
          <a:ln w="28575" cap="flat" cmpd="sng">
            <a:solidFill>
              <a:srgbClr val="8C1A4B"/>
            </a:solidFill>
            <a:prstDash val="solid"/>
            <a:round/>
            <a:headEnd type="none" w="med" len="med"/>
            <a:tailEnd type="none" w="med" len="med"/>
          </a:ln>
        </p:spPr>
      </p:cxnSp>
      <p:sp>
        <p:nvSpPr>
          <p:cNvPr id="170" name="Google Shape;170;p23"/>
          <p:cNvSpPr txBox="1"/>
          <p:nvPr/>
        </p:nvSpPr>
        <p:spPr>
          <a:xfrm>
            <a:off x="264000" y="42450"/>
            <a:ext cx="6266100" cy="708000"/>
          </a:xfrm>
          <a:prstGeom prst="rect">
            <a:avLst/>
          </a:prstGeom>
          <a:noFill/>
          <a:ln>
            <a:noFill/>
          </a:ln>
        </p:spPr>
        <p:txBody>
          <a:bodyPr spcFirstLastPara="1" wrap="square" lIns="91425" tIns="91425" rIns="91425" bIns="91425" anchor="t" anchorCtr="0">
            <a:spAutoFit/>
          </a:bodyPr>
          <a:lstStyle/>
          <a:p>
            <a:pPr marL="457200" marR="0" lvl="0" indent="-444500" algn="l" rtl="0">
              <a:lnSpc>
                <a:spcPct val="115000"/>
              </a:lnSpc>
              <a:spcBef>
                <a:spcPts val="0"/>
              </a:spcBef>
              <a:spcAft>
                <a:spcPts val="0"/>
              </a:spcAft>
              <a:buClr>
                <a:srgbClr val="8C1A4B"/>
              </a:buClr>
              <a:buSzPts val="3400"/>
              <a:buFont typeface="Calibri"/>
              <a:buAutoNum type="arabicPeriod" startAt="8"/>
            </a:pPr>
            <a:r>
              <a:rPr lang="en-GB" sz="3400" b="1">
                <a:solidFill>
                  <a:srgbClr val="8C1A4B"/>
                </a:solidFill>
                <a:latin typeface="Calibri"/>
                <a:ea typeface="Calibri"/>
                <a:cs typeface="Calibri"/>
                <a:sym typeface="Calibri"/>
              </a:rPr>
              <a:t>Project Execution</a:t>
            </a:r>
            <a:endParaRPr sz="3400" b="1">
              <a:solidFill>
                <a:srgbClr val="8C1A4B"/>
              </a:solidFill>
              <a:latin typeface="Calibri"/>
              <a:ea typeface="Calibri"/>
              <a:cs typeface="Calibri"/>
              <a:sym typeface="Calibri"/>
            </a:endParaRPr>
          </a:p>
        </p:txBody>
      </p:sp>
      <p:pic>
        <p:nvPicPr>
          <p:cNvPr id="171" name="Google Shape;171;p23"/>
          <p:cNvPicPr preferRelativeResize="0"/>
          <p:nvPr/>
        </p:nvPicPr>
        <p:blipFill>
          <a:blip r:embed="rId4">
            <a:alphaModFix/>
          </a:blip>
          <a:stretch>
            <a:fillRect/>
          </a:stretch>
        </p:blipFill>
        <p:spPr>
          <a:xfrm>
            <a:off x="5154088" y="1512050"/>
            <a:ext cx="2741250" cy="1545900"/>
          </a:xfrm>
          <a:prstGeom prst="rect">
            <a:avLst/>
          </a:prstGeom>
          <a:noFill/>
          <a:ln>
            <a:noFill/>
          </a:ln>
        </p:spPr>
      </p:pic>
      <p:pic>
        <p:nvPicPr>
          <p:cNvPr id="172" name="Google Shape;172;p23"/>
          <p:cNvPicPr preferRelativeResize="0"/>
          <p:nvPr/>
        </p:nvPicPr>
        <p:blipFill>
          <a:blip r:embed="rId5">
            <a:alphaModFix/>
          </a:blip>
          <a:stretch>
            <a:fillRect/>
          </a:stretch>
        </p:blipFill>
        <p:spPr>
          <a:xfrm>
            <a:off x="1248662" y="1512050"/>
            <a:ext cx="3215325" cy="2733025"/>
          </a:xfrm>
          <a:prstGeom prst="rect">
            <a:avLst/>
          </a:prstGeom>
          <a:noFill/>
          <a:ln>
            <a:noFill/>
          </a:ln>
        </p:spPr>
      </p:pic>
      <p:sp>
        <p:nvSpPr>
          <p:cNvPr id="173" name="Google Shape;173;p23"/>
          <p:cNvSpPr txBox="1"/>
          <p:nvPr/>
        </p:nvSpPr>
        <p:spPr>
          <a:xfrm>
            <a:off x="1943713" y="1003075"/>
            <a:ext cx="18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t>Register Page</a:t>
            </a:r>
            <a:endParaRPr sz="1200"/>
          </a:p>
        </p:txBody>
      </p:sp>
      <p:sp>
        <p:nvSpPr>
          <p:cNvPr id="174" name="Google Shape;174;p23"/>
          <p:cNvSpPr txBox="1"/>
          <p:nvPr/>
        </p:nvSpPr>
        <p:spPr>
          <a:xfrm>
            <a:off x="5612100" y="1003075"/>
            <a:ext cx="18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t>Login Page</a:t>
            </a:r>
            <a:endParaRPr sz="12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24"/>
          <p:cNvPicPr preferRelativeResize="0"/>
          <p:nvPr/>
        </p:nvPicPr>
        <p:blipFill>
          <a:blip r:embed="rId3">
            <a:alphaModFix/>
          </a:blip>
          <a:stretch>
            <a:fillRect/>
          </a:stretch>
        </p:blipFill>
        <p:spPr>
          <a:xfrm>
            <a:off x="63675" y="4805525"/>
            <a:ext cx="983424" cy="281375"/>
          </a:xfrm>
          <a:prstGeom prst="rect">
            <a:avLst/>
          </a:prstGeom>
          <a:noFill/>
          <a:ln>
            <a:noFill/>
          </a:ln>
        </p:spPr>
      </p:pic>
      <p:cxnSp>
        <p:nvCxnSpPr>
          <p:cNvPr id="180" name="Google Shape;180;p24"/>
          <p:cNvCxnSpPr/>
          <p:nvPr/>
        </p:nvCxnSpPr>
        <p:spPr>
          <a:xfrm>
            <a:off x="264000" y="693350"/>
            <a:ext cx="8616000" cy="0"/>
          </a:xfrm>
          <a:prstGeom prst="straightConnector1">
            <a:avLst/>
          </a:prstGeom>
          <a:noFill/>
          <a:ln w="28575" cap="flat" cmpd="sng">
            <a:solidFill>
              <a:srgbClr val="8C1A4B"/>
            </a:solidFill>
            <a:prstDash val="solid"/>
            <a:round/>
            <a:headEnd type="none" w="med" len="med"/>
            <a:tailEnd type="none" w="med" len="med"/>
          </a:ln>
        </p:spPr>
      </p:cxnSp>
      <p:sp>
        <p:nvSpPr>
          <p:cNvPr id="181" name="Google Shape;181;p24"/>
          <p:cNvSpPr txBox="1"/>
          <p:nvPr/>
        </p:nvSpPr>
        <p:spPr>
          <a:xfrm>
            <a:off x="264000" y="42450"/>
            <a:ext cx="6266100" cy="708000"/>
          </a:xfrm>
          <a:prstGeom prst="rect">
            <a:avLst/>
          </a:prstGeom>
          <a:noFill/>
          <a:ln>
            <a:noFill/>
          </a:ln>
        </p:spPr>
        <p:txBody>
          <a:bodyPr spcFirstLastPara="1" wrap="square" lIns="91425" tIns="91425" rIns="91425" bIns="91425" anchor="t" anchorCtr="0">
            <a:spAutoFit/>
          </a:bodyPr>
          <a:lstStyle/>
          <a:p>
            <a:pPr marL="457200" marR="0" lvl="0" indent="-444500" algn="l" rtl="0">
              <a:lnSpc>
                <a:spcPct val="115000"/>
              </a:lnSpc>
              <a:spcBef>
                <a:spcPts val="0"/>
              </a:spcBef>
              <a:spcAft>
                <a:spcPts val="0"/>
              </a:spcAft>
              <a:buClr>
                <a:srgbClr val="8C1A4B"/>
              </a:buClr>
              <a:buSzPts val="3400"/>
              <a:buFont typeface="Calibri"/>
              <a:buAutoNum type="arabicPeriod" startAt="8"/>
            </a:pPr>
            <a:r>
              <a:rPr lang="en-GB" sz="3400" b="1">
                <a:solidFill>
                  <a:srgbClr val="8C1A4B"/>
                </a:solidFill>
                <a:latin typeface="Calibri"/>
                <a:ea typeface="Calibri"/>
                <a:cs typeface="Calibri"/>
                <a:sym typeface="Calibri"/>
              </a:rPr>
              <a:t>Project Execution</a:t>
            </a:r>
            <a:endParaRPr sz="3400" b="1">
              <a:solidFill>
                <a:srgbClr val="8C1A4B"/>
              </a:solidFill>
              <a:latin typeface="Calibri"/>
              <a:ea typeface="Calibri"/>
              <a:cs typeface="Calibri"/>
              <a:sym typeface="Calibri"/>
            </a:endParaRPr>
          </a:p>
        </p:txBody>
      </p:sp>
      <p:sp>
        <p:nvSpPr>
          <p:cNvPr id="182" name="Google Shape;182;p24"/>
          <p:cNvSpPr txBox="1"/>
          <p:nvPr/>
        </p:nvSpPr>
        <p:spPr>
          <a:xfrm>
            <a:off x="2311388" y="894375"/>
            <a:ext cx="18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t>Member Home Page</a:t>
            </a:r>
            <a:endParaRPr sz="1200"/>
          </a:p>
        </p:txBody>
      </p:sp>
      <p:sp>
        <p:nvSpPr>
          <p:cNvPr id="183" name="Google Shape;183;p24"/>
          <p:cNvSpPr txBox="1"/>
          <p:nvPr/>
        </p:nvSpPr>
        <p:spPr>
          <a:xfrm>
            <a:off x="4622475" y="894375"/>
            <a:ext cx="22341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t>Member Order Meal Page</a:t>
            </a:r>
            <a:endParaRPr sz="1200"/>
          </a:p>
        </p:txBody>
      </p:sp>
      <p:pic>
        <p:nvPicPr>
          <p:cNvPr id="184" name="Google Shape;184;p24"/>
          <p:cNvPicPr preferRelativeResize="0"/>
          <p:nvPr/>
        </p:nvPicPr>
        <p:blipFill>
          <a:blip r:embed="rId4">
            <a:alphaModFix/>
          </a:blip>
          <a:stretch>
            <a:fillRect/>
          </a:stretch>
        </p:blipFill>
        <p:spPr>
          <a:xfrm>
            <a:off x="2109700" y="1270000"/>
            <a:ext cx="2214425" cy="1714224"/>
          </a:xfrm>
          <a:prstGeom prst="rect">
            <a:avLst/>
          </a:prstGeom>
          <a:noFill/>
          <a:ln>
            <a:noFill/>
          </a:ln>
        </p:spPr>
      </p:pic>
      <p:pic>
        <p:nvPicPr>
          <p:cNvPr id="185" name="Google Shape;185;p24"/>
          <p:cNvPicPr preferRelativeResize="0"/>
          <p:nvPr/>
        </p:nvPicPr>
        <p:blipFill>
          <a:blip r:embed="rId5">
            <a:alphaModFix/>
          </a:blip>
          <a:stretch>
            <a:fillRect/>
          </a:stretch>
        </p:blipFill>
        <p:spPr>
          <a:xfrm>
            <a:off x="4430625" y="1263681"/>
            <a:ext cx="2603675" cy="1726869"/>
          </a:xfrm>
          <a:prstGeom prst="rect">
            <a:avLst/>
          </a:prstGeom>
          <a:noFill/>
          <a:ln>
            <a:noFill/>
          </a:ln>
        </p:spPr>
      </p:pic>
      <p:pic>
        <p:nvPicPr>
          <p:cNvPr id="186" name="Google Shape;186;p24"/>
          <p:cNvPicPr preferRelativeResize="0"/>
          <p:nvPr/>
        </p:nvPicPr>
        <p:blipFill>
          <a:blip r:embed="rId6">
            <a:alphaModFix/>
          </a:blip>
          <a:stretch>
            <a:fillRect/>
          </a:stretch>
        </p:blipFill>
        <p:spPr>
          <a:xfrm>
            <a:off x="5012700" y="3417199"/>
            <a:ext cx="2185150" cy="1361300"/>
          </a:xfrm>
          <a:prstGeom prst="rect">
            <a:avLst/>
          </a:prstGeom>
          <a:noFill/>
          <a:ln>
            <a:noFill/>
          </a:ln>
        </p:spPr>
      </p:pic>
      <p:pic>
        <p:nvPicPr>
          <p:cNvPr id="187" name="Google Shape;187;p24"/>
          <p:cNvPicPr preferRelativeResize="0"/>
          <p:nvPr/>
        </p:nvPicPr>
        <p:blipFill>
          <a:blip r:embed="rId7">
            <a:alphaModFix/>
          </a:blip>
          <a:stretch>
            <a:fillRect/>
          </a:stretch>
        </p:blipFill>
        <p:spPr>
          <a:xfrm>
            <a:off x="1946150" y="3417200"/>
            <a:ext cx="2954200" cy="1508650"/>
          </a:xfrm>
          <a:prstGeom prst="rect">
            <a:avLst/>
          </a:prstGeom>
          <a:noFill/>
          <a:ln>
            <a:noFill/>
          </a:ln>
        </p:spPr>
      </p:pic>
      <p:sp>
        <p:nvSpPr>
          <p:cNvPr id="188" name="Google Shape;188;p24"/>
          <p:cNvSpPr txBox="1"/>
          <p:nvPr/>
        </p:nvSpPr>
        <p:spPr>
          <a:xfrm>
            <a:off x="2170504" y="3047900"/>
            <a:ext cx="24531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t>Member Order History Page</a:t>
            </a:r>
            <a:endParaRPr sz="1200"/>
          </a:p>
        </p:txBody>
      </p:sp>
      <p:sp>
        <p:nvSpPr>
          <p:cNvPr id="189" name="Google Shape;189;p24"/>
          <p:cNvSpPr txBox="1"/>
          <p:nvPr/>
        </p:nvSpPr>
        <p:spPr>
          <a:xfrm>
            <a:off x="4878729" y="3047900"/>
            <a:ext cx="24531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t>Member Feedback Page</a:t>
            </a:r>
            <a:endParaRPr sz="12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25"/>
          <p:cNvPicPr preferRelativeResize="0"/>
          <p:nvPr/>
        </p:nvPicPr>
        <p:blipFill>
          <a:blip r:embed="rId3">
            <a:alphaModFix/>
          </a:blip>
          <a:stretch>
            <a:fillRect/>
          </a:stretch>
        </p:blipFill>
        <p:spPr>
          <a:xfrm>
            <a:off x="63675" y="4805525"/>
            <a:ext cx="983424" cy="281375"/>
          </a:xfrm>
          <a:prstGeom prst="rect">
            <a:avLst/>
          </a:prstGeom>
          <a:noFill/>
          <a:ln>
            <a:noFill/>
          </a:ln>
        </p:spPr>
      </p:pic>
      <p:cxnSp>
        <p:nvCxnSpPr>
          <p:cNvPr id="195" name="Google Shape;195;p25"/>
          <p:cNvCxnSpPr/>
          <p:nvPr/>
        </p:nvCxnSpPr>
        <p:spPr>
          <a:xfrm>
            <a:off x="264000" y="693350"/>
            <a:ext cx="8616000" cy="0"/>
          </a:xfrm>
          <a:prstGeom prst="straightConnector1">
            <a:avLst/>
          </a:prstGeom>
          <a:noFill/>
          <a:ln w="28575" cap="flat" cmpd="sng">
            <a:solidFill>
              <a:srgbClr val="8C1A4B"/>
            </a:solidFill>
            <a:prstDash val="solid"/>
            <a:round/>
            <a:headEnd type="none" w="med" len="med"/>
            <a:tailEnd type="none" w="med" len="med"/>
          </a:ln>
        </p:spPr>
      </p:cxnSp>
      <p:sp>
        <p:nvSpPr>
          <p:cNvPr id="196" name="Google Shape;196;p25"/>
          <p:cNvSpPr txBox="1"/>
          <p:nvPr/>
        </p:nvSpPr>
        <p:spPr>
          <a:xfrm>
            <a:off x="264000" y="42450"/>
            <a:ext cx="6266100" cy="708000"/>
          </a:xfrm>
          <a:prstGeom prst="rect">
            <a:avLst/>
          </a:prstGeom>
          <a:noFill/>
          <a:ln>
            <a:noFill/>
          </a:ln>
        </p:spPr>
        <p:txBody>
          <a:bodyPr spcFirstLastPara="1" wrap="square" lIns="91425" tIns="91425" rIns="91425" bIns="91425" anchor="t" anchorCtr="0">
            <a:spAutoFit/>
          </a:bodyPr>
          <a:lstStyle/>
          <a:p>
            <a:pPr marL="457200" marR="0" lvl="0" indent="-444500" algn="l" rtl="0">
              <a:lnSpc>
                <a:spcPct val="115000"/>
              </a:lnSpc>
              <a:spcBef>
                <a:spcPts val="0"/>
              </a:spcBef>
              <a:spcAft>
                <a:spcPts val="0"/>
              </a:spcAft>
              <a:buClr>
                <a:srgbClr val="8C1A4B"/>
              </a:buClr>
              <a:buSzPts val="3400"/>
              <a:buFont typeface="Calibri"/>
              <a:buAutoNum type="arabicPeriod" startAt="8"/>
            </a:pPr>
            <a:r>
              <a:rPr lang="en-GB" sz="3400" b="1">
                <a:solidFill>
                  <a:srgbClr val="8C1A4B"/>
                </a:solidFill>
                <a:latin typeface="Calibri"/>
                <a:ea typeface="Calibri"/>
                <a:cs typeface="Calibri"/>
                <a:sym typeface="Calibri"/>
              </a:rPr>
              <a:t>Project Execution</a:t>
            </a:r>
            <a:endParaRPr sz="3400" b="1">
              <a:solidFill>
                <a:srgbClr val="8C1A4B"/>
              </a:solidFill>
              <a:latin typeface="Calibri"/>
              <a:ea typeface="Calibri"/>
              <a:cs typeface="Calibri"/>
              <a:sym typeface="Calibri"/>
            </a:endParaRPr>
          </a:p>
        </p:txBody>
      </p:sp>
      <p:pic>
        <p:nvPicPr>
          <p:cNvPr id="197" name="Google Shape;197;p25"/>
          <p:cNvPicPr preferRelativeResize="0"/>
          <p:nvPr/>
        </p:nvPicPr>
        <p:blipFill>
          <a:blip r:embed="rId4">
            <a:alphaModFix/>
          </a:blip>
          <a:stretch>
            <a:fillRect/>
          </a:stretch>
        </p:blipFill>
        <p:spPr>
          <a:xfrm>
            <a:off x="310788" y="1805937"/>
            <a:ext cx="3018775" cy="1944100"/>
          </a:xfrm>
          <a:prstGeom prst="rect">
            <a:avLst/>
          </a:prstGeom>
          <a:noFill/>
          <a:ln>
            <a:noFill/>
          </a:ln>
        </p:spPr>
      </p:pic>
      <p:pic>
        <p:nvPicPr>
          <p:cNvPr id="198" name="Google Shape;198;p25"/>
          <p:cNvPicPr preferRelativeResize="0"/>
          <p:nvPr/>
        </p:nvPicPr>
        <p:blipFill>
          <a:blip r:embed="rId5">
            <a:alphaModFix/>
          </a:blip>
          <a:stretch>
            <a:fillRect/>
          </a:stretch>
        </p:blipFill>
        <p:spPr>
          <a:xfrm>
            <a:off x="3531488" y="1805929"/>
            <a:ext cx="2597365" cy="1944100"/>
          </a:xfrm>
          <a:prstGeom prst="rect">
            <a:avLst/>
          </a:prstGeom>
          <a:noFill/>
          <a:ln>
            <a:noFill/>
          </a:ln>
        </p:spPr>
      </p:pic>
      <p:pic>
        <p:nvPicPr>
          <p:cNvPr id="199" name="Google Shape;199;p25"/>
          <p:cNvPicPr preferRelativeResize="0"/>
          <p:nvPr/>
        </p:nvPicPr>
        <p:blipFill>
          <a:blip r:embed="rId6">
            <a:alphaModFix/>
          </a:blip>
          <a:stretch>
            <a:fillRect/>
          </a:stretch>
        </p:blipFill>
        <p:spPr>
          <a:xfrm>
            <a:off x="6274178" y="1805925"/>
            <a:ext cx="2559035" cy="2725271"/>
          </a:xfrm>
          <a:prstGeom prst="rect">
            <a:avLst/>
          </a:prstGeom>
          <a:noFill/>
          <a:ln>
            <a:noFill/>
          </a:ln>
        </p:spPr>
      </p:pic>
      <p:sp>
        <p:nvSpPr>
          <p:cNvPr id="200" name="Google Shape;200;p25"/>
          <p:cNvSpPr txBox="1"/>
          <p:nvPr/>
        </p:nvSpPr>
        <p:spPr>
          <a:xfrm>
            <a:off x="907575" y="1436625"/>
            <a:ext cx="18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t>Driver Home Page</a:t>
            </a:r>
            <a:endParaRPr sz="1200"/>
          </a:p>
        </p:txBody>
      </p:sp>
      <p:sp>
        <p:nvSpPr>
          <p:cNvPr id="201" name="Google Shape;201;p25"/>
          <p:cNvSpPr txBox="1"/>
          <p:nvPr/>
        </p:nvSpPr>
        <p:spPr>
          <a:xfrm>
            <a:off x="3917575" y="1436625"/>
            <a:ext cx="18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t>Partner Home Page</a:t>
            </a:r>
            <a:endParaRPr sz="1200"/>
          </a:p>
        </p:txBody>
      </p:sp>
      <p:sp>
        <p:nvSpPr>
          <p:cNvPr id="202" name="Google Shape;202;p25"/>
          <p:cNvSpPr txBox="1"/>
          <p:nvPr/>
        </p:nvSpPr>
        <p:spPr>
          <a:xfrm>
            <a:off x="6641100" y="1436625"/>
            <a:ext cx="18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t>Caregiver Home Page</a:t>
            </a:r>
            <a:endParaRPr sz="12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p26"/>
          <p:cNvPicPr preferRelativeResize="0"/>
          <p:nvPr/>
        </p:nvPicPr>
        <p:blipFill>
          <a:blip r:embed="rId3">
            <a:alphaModFix/>
          </a:blip>
          <a:stretch>
            <a:fillRect/>
          </a:stretch>
        </p:blipFill>
        <p:spPr>
          <a:xfrm>
            <a:off x="342725" y="4607425"/>
            <a:ext cx="983424" cy="281375"/>
          </a:xfrm>
          <a:prstGeom prst="rect">
            <a:avLst/>
          </a:prstGeom>
          <a:noFill/>
          <a:ln>
            <a:noFill/>
          </a:ln>
        </p:spPr>
      </p:pic>
      <p:cxnSp>
        <p:nvCxnSpPr>
          <p:cNvPr id="208" name="Google Shape;208;p26"/>
          <p:cNvCxnSpPr/>
          <p:nvPr/>
        </p:nvCxnSpPr>
        <p:spPr>
          <a:xfrm>
            <a:off x="264000" y="693350"/>
            <a:ext cx="8616000" cy="0"/>
          </a:xfrm>
          <a:prstGeom prst="straightConnector1">
            <a:avLst/>
          </a:prstGeom>
          <a:noFill/>
          <a:ln w="28575" cap="flat" cmpd="sng">
            <a:solidFill>
              <a:srgbClr val="8C1A4B"/>
            </a:solidFill>
            <a:prstDash val="solid"/>
            <a:round/>
            <a:headEnd type="none" w="med" len="med"/>
            <a:tailEnd type="none" w="med" len="med"/>
          </a:ln>
        </p:spPr>
      </p:cxnSp>
      <p:sp>
        <p:nvSpPr>
          <p:cNvPr id="209" name="Google Shape;209;p26"/>
          <p:cNvSpPr txBox="1"/>
          <p:nvPr/>
        </p:nvSpPr>
        <p:spPr>
          <a:xfrm>
            <a:off x="264000" y="42450"/>
            <a:ext cx="6266100" cy="708000"/>
          </a:xfrm>
          <a:prstGeom prst="rect">
            <a:avLst/>
          </a:prstGeom>
          <a:noFill/>
          <a:ln>
            <a:noFill/>
          </a:ln>
        </p:spPr>
        <p:txBody>
          <a:bodyPr spcFirstLastPara="1" wrap="square" lIns="91425" tIns="91425" rIns="91425" bIns="91425" anchor="t" anchorCtr="0">
            <a:spAutoFit/>
          </a:bodyPr>
          <a:lstStyle/>
          <a:p>
            <a:pPr marL="457200" marR="0" lvl="0" indent="-444500" algn="l" rtl="0">
              <a:lnSpc>
                <a:spcPct val="115000"/>
              </a:lnSpc>
              <a:spcBef>
                <a:spcPts val="0"/>
              </a:spcBef>
              <a:spcAft>
                <a:spcPts val="0"/>
              </a:spcAft>
              <a:buClr>
                <a:srgbClr val="8C1A4B"/>
              </a:buClr>
              <a:buSzPts val="3400"/>
              <a:buFont typeface="Calibri"/>
              <a:buAutoNum type="arabicPeriod" startAt="8"/>
            </a:pPr>
            <a:r>
              <a:rPr lang="en-GB" sz="3400" b="1">
                <a:solidFill>
                  <a:srgbClr val="8C1A4B"/>
                </a:solidFill>
                <a:latin typeface="Calibri"/>
                <a:ea typeface="Calibri"/>
                <a:cs typeface="Calibri"/>
                <a:sym typeface="Calibri"/>
              </a:rPr>
              <a:t>Project Execution</a:t>
            </a:r>
            <a:endParaRPr sz="3400" b="1">
              <a:solidFill>
                <a:srgbClr val="8C1A4B"/>
              </a:solidFill>
              <a:latin typeface="Calibri"/>
              <a:ea typeface="Calibri"/>
              <a:cs typeface="Calibri"/>
              <a:sym typeface="Calibri"/>
            </a:endParaRPr>
          </a:p>
        </p:txBody>
      </p:sp>
      <p:sp>
        <p:nvSpPr>
          <p:cNvPr id="210" name="Google Shape;210;p26"/>
          <p:cNvSpPr txBox="1"/>
          <p:nvPr/>
        </p:nvSpPr>
        <p:spPr>
          <a:xfrm>
            <a:off x="823625" y="1273900"/>
            <a:ext cx="18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t>Admin Home Page</a:t>
            </a:r>
            <a:endParaRPr sz="1200"/>
          </a:p>
        </p:txBody>
      </p:sp>
      <p:sp>
        <p:nvSpPr>
          <p:cNvPr id="211" name="Google Shape;211;p26"/>
          <p:cNvSpPr txBox="1"/>
          <p:nvPr/>
        </p:nvSpPr>
        <p:spPr>
          <a:xfrm>
            <a:off x="3166338" y="1273900"/>
            <a:ext cx="2197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t>Admin Manage Users Page</a:t>
            </a:r>
            <a:endParaRPr sz="1200"/>
          </a:p>
        </p:txBody>
      </p:sp>
      <p:sp>
        <p:nvSpPr>
          <p:cNvPr id="212" name="Google Shape;212;p26"/>
          <p:cNvSpPr txBox="1"/>
          <p:nvPr/>
        </p:nvSpPr>
        <p:spPr>
          <a:xfrm>
            <a:off x="3128388" y="3063850"/>
            <a:ext cx="2273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t>Admin Manage Partner Page</a:t>
            </a:r>
            <a:endParaRPr sz="1200"/>
          </a:p>
        </p:txBody>
      </p:sp>
      <p:pic>
        <p:nvPicPr>
          <p:cNvPr id="213" name="Google Shape;213;p26"/>
          <p:cNvPicPr preferRelativeResize="0"/>
          <p:nvPr/>
        </p:nvPicPr>
        <p:blipFill>
          <a:blip r:embed="rId4">
            <a:alphaModFix/>
          </a:blip>
          <a:stretch>
            <a:fillRect/>
          </a:stretch>
        </p:blipFill>
        <p:spPr>
          <a:xfrm>
            <a:off x="637500" y="1607825"/>
            <a:ext cx="2197450" cy="2330925"/>
          </a:xfrm>
          <a:prstGeom prst="rect">
            <a:avLst/>
          </a:prstGeom>
          <a:noFill/>
          <a:ln>
            <a:noFill/>
          </a:ln>
        </p:spPr>
      </p:pic>
      <p:pic>
        <p:nvPicPr>
          <p:cNvPr id="214" name="Google Shape;214;p26"/>
          <p:cNvPicPr preferRelativeResize="0"/>
          <p:nvPr/>
        </p:nvPicPr>
        <p:blipFill>
          <a:blip r:embed="rId5">
            <a:alphaModFix/>
          </a:blip>
          <a:stretch>
            <a:fillRect/>
          </a:stretch>
        </p:blipFill>
        <p:spPr>
          <a:xfrm>
            <a:off x="3143000" y="1607825"/>
            <a:ext cx="2244175" cy="1205300"/>
          </a:xfrm>
          <a:prstGeom prst="rect">
            <a:avLst/>
          </a:prstGeom>
          <a:noFill/>
          <a:ln>
            <a:noFill/>
          </a:ln>
        </p:spPr>
      </p:pic>
      <p:pic>
        <p:nvPicPr>
          <p:cNvPr id="215" name="Google Shape;215;p26"/>
          <p:cNvPicPr preferRelativeResize="0"/>
          <p:nvPr/>
        </p:nvPicPr>
        <p:blipFill>
          <a:blip r:embed="rId6">
            <a:alphaModFix/>
          </a:blip>
          <a:stretch>
            <a:fillRect/>
          </a:stretch>
        </p:blipFill>
        <p:spPr>
          <a:xfrm>
            <a:off x="3185450" y="3397775"/>
            <a:ext cx="2159275" cy="1135000"/>
          </a:xfrm>
          <a:prstGeom prst="rect">
            <a:avLst/>
          </a:prstGeom>
          <a:noFill/>
          <a:ln>
            <a:noFill/>
          </a:ln>
        </p:spPr>
      </p:pic>
      <p:pic>
        <p:nvPicPr>
          <p:cNvPr id="216" name="Google Shape;216;p26"/>
          <p:cNvPicPr preferRelativeResize="0"/>
          <p:nvPr/>
        </p:nvPicPr>
        <p:blipFill>
          <a:blip r:embed="rId7">
            <a:alphaModFix/>
          </a:blip>
          <a:stretch>
            <a:fillRect/>
          </a:stretch>
        </p:blipFill>
        <p:spPr>
          <a:xfrm>
            <a:off x="5695248" y="1607827"/>
            <a:ext cx="3106025" cy="2030125"/>
          </a:xfrm>
          <a:prstGeom prst="rect">
            <a:avLst/>
          </a:prstGeom>
          <a:noFill/>
          <a:ln>
            <a:noFill/>
          </a:ln>
        </p:spPr>
      </p:pic>
      <p:sp>
        <p:nvSpPr>
          <p:cNvPr id="217" name="Google Shape;217;p26"/>
          <p:cNvSpPr txBox="1"/>
          <p:nvPr/>
        </p:nvSpPr>
        <p:spPr>
          <a:xfrm>
            <a:off x="6149500" y="1273900"/>
            <a:ext cx="2197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t>Admin Meals History Page</a:t>
            </a: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27"/>
          <p:cNvPicPr preferRelativeResize="0"/>
          <p:nvPr/>
        </p:nvPicPr>
        <p:blipFill>
          <a:blip r:embed="rId3">
            <a:alphaModFix/>
          </a:blip>
          <a:stretch>
            <a:fillRect/>
          </a:stretch>
        </p:blipFill>
        <p:spPr>
          <a:xfrm>
            <a:off x="63675" y="4805525"/>
            <a:ext cx="983424" cy="281375"/>
          </a:xfrm>
          <a:prstGeom prst="rect">
            <a:avLst/>
          </a:prstGeom>
          <a:noFill/>
          <a:ln>
            <a:noFill/>
          </a:ln>
        </p:spPr>
      </p:pic>
      <p:cxnSp>
        <p:nvCxnSpPr>
          <p:cNvPr id="223" name="Google Shape;223;p27"/>
          <p:cNvCxnSpPr/>
          <p:nvPr/>
        </p:nvCxnSpPr>
        <p:spPr>
          <a:xfrm>
            <a:off x="264000" y="693350"/>
            <a:ext cx="8616000" cy="0"/>
          </a:xfrm>
          <a:prstGeom prst="straightConnector1">
            <a:avLst/>
          </a:prstGeom>
          <a:noFill/>
          <a:ln w="28575" cap="flat" cmpd="sng">
            <a:solidFill>
              <a:srgbClr val="8C1A4B"/>
            </a:solidFill>
            <a:prstDash val="solid"/>
            <a:round/>
            <a:headEnd type="none" w="med" len="med"/>
            <a:tailEnd type="none" w="med" len="med"/>
          </a:ln>
        </p:spPr>
      </p:cxnSp>
      <p:sp>
        <p:nvSpPr>
          <p:cNvPr id="224" name="Google Shape;224;p27"/>
          <p:cNvSpPr txBox="1"/>
          <p:nvPr/>
        </p:nvSpPr>
        <p:spPr>
          <a:xfrm>
            <a:off x="264000" y="42450"/>
            <a:ext cx="8218800" cy="708000"/>
          </a:xfrm>
          <a:prstGeom prst="rect">
            <a:avLst/>
          </a:prstGeom>
          <a:noFill/>
          <a:ln>
            <a:noFill/>
          </a:ln>
        </p:spPr>
        <p:txBody>
          <a:bodyPr spcFirstLastPara="1" wrap="square" lIns="91425" tIns="91425" rIns="91425" bIns="91425" anchor="t" anchorCtr="0">
            <a:spAutoFit/>
          </a:bodyPr>
          <a:lstStyle/>
          <a:p>
            <a:pPr marL="457200" marR="0" lvl="0" indent="-444500" algn="l" rtl="0">
              <a:lnSpc>
                <a:spcPct val="115000"/>
              </a:lnSpc>
              <a:spcBef>
                <a:spcPts val="0"/>
              </a:spcBef>
              <a:spcAft>
                <a:spcPts val="0"/>
              </a:spcAft>
              <a:buClr>
                <a:srgbClr val="8C1A4B"/>
              </a:buClr>
              <a:buSzPts val="3400"/>
              <a:buFont typeface="Calibri"/>
              <a:buAutoNum type="arabicPeriod" startAt="9"/>
            </a:pPr>
            <a:r>
              <a:rPr lang="en-GB" sz="3400" b="1">
                <a:solidFill>
                  <a:srgbClr val="8C1A4B"/>
                </a:solidFill>
                <a:latin typeface="Calibri"/>
                <a:ea typeface="Calibri"/>
                <a:cs typeface="Calibri"/>
                <a:sym typeface="Calibri"/>
              </a:rPr>
              <a:t>Milestone Feedback &amp; Action Taken</a:t>
            </a:r>
            <a:endParaRPr sz="3400" b="1">
              <a:solidFill>
                <a:srgbClr val="8C1A4B"/>
              </a:solidFill>
              <a:latin typeface="Calibri"/>
              <a:ea typeface="Calibri"/>
              <a:cs typeface="Calibri"/>
              <a:sym typeface="Calibri"/>
            </a:endParaRPr>
          </a:p>
        </p:txBody>
      </p:sp>
      <p:graphicFrame>
        <p:nvGraphicFramePr>
          <p:cNvPr id="225" name="Google Shape;225;p27"/>
          <p:cNvGraphicFramePr/>
          <p:nvPr/>
        </p:nvGraphicFramePr>
        <p:xfrm>
          <a:off x="952500" y="883475"/>
          <a:ext cx="7239000" cy="3371403"/>
        </p:xfrm>
        <a:graphic>
          <a:graphicData uri="http://schemas.openxmlformats.org/drawingml/2006/table">
            <a:tbl>
              <a:tblPr>
                <a:noFill/>
                <a:tableStyleId>{E2C26CA4-B6F4-4893-ABDB-45AAB459FCB5}</a:tableStyleId>
              </a:tblPr>
              <a:tblGrid>
                <a:gridCol w="1005100">
                  <a:extLst>
                    <a:ext uri="{9D8B030D-6E8A-4147-A177-3AD203B41FA5}">
                      <a16:colId xmlns:a16="http://schemas.microsoft.com/office/drawing/2014/main" val="20000"/>
                    </a:ext>
                  </a:extLst>
                </a:gridCol>
                <a:gridCol w="4988275">
                  <a:extLst>
                    <a:ext uri="{9D8B030D-6E8A-4147-A177-3AD203B41FA5}">
                      <a16:colId xmlns:a16="http://schemas.microsoft.com/office/drawing/2014/main" val="20001"/>
                    </a:ext>
                  </a:extLst>
                </a:gridCol>
                <a:gridCol w="1245625">
                  <a:extLst>
                    <a:ext uri="{9D8B030D-6E8A-4147-A177-3AD203B41FA5}">
                      <a16:colId xmlns:a16="http://schemas.microsoft.com/office/drawing/2014/main" val="20002"/>
                    </a:ext>
                  </a:extLst>
                </a:gridCol>
              </a:tblGrid>
              <a:tr h="703775">
                <a:tc>
                  <a:txBody>
                    <a:bodyPr/>
                    <a:lstStyle/>
                    <a:p>
                      <a:pPr marL="0" lvl="0" indent="0" algn="ctr" rtl="0">
                        <a:spcBef>
                          <a:spcPts val="0"/>
                        </a:spcBef>
                        <a:spcAft>
                          <a:spcPts val="0"/>
                        </a:spcAft>
                        <a:buNone/>
                      </a:pPr>
                      <a:r>
                        <a:rPr lang="en-GB" b="1">
                          <a:solidFill>
                            <a:schemeClr val="lt1"/>
                          </a:solidFill>
                        </a:rPr>
                        <a:t>Project  Milestone ID</a:t>
                      </a:r>
                      <a:endParaRPr b="1">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93176C"/>
                    </a:solidFill>
                  </a:tcPr>
                </a:tc>
                <a:tc>
                  <a:txBody>
                    <a:bodyPr/>
                    <a:lstStyle/>
                    <a:p>
                      <a:pPr marL="0" lvl="0" indent="0" algn="ctr" rtl="0">
                        <a:spcBef>
                          <a:spcPts val="0"/>
                        </a:spcBef>
                        <a:spcAft>
                          <a:spcPts val="0"/>
                        </a:spcAft>
                        <a:buNone/>
                      </a:pPr>
                      <a:r>
                        <a:rPr lang="en-GB" b="1">
                          <a:solidFill>
                            <a:schemeClr val="lt1"/>
                          </a:solidFill>
                        </a:rPr>
                        <a:t>Milestone Feedback received from Tutor /  Learning Facilitator</a:t>
                      </a:r>
                      <a:endParaRPr b="1">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93176C"/>
                    </a:solidFill>
                  </a:tcPr>
                </a:tc>
                <a:tc>
                  <a:txBody>
                    <a:bodyPr/>
                    <a:lstStyle/>
                    <a:p>
                      <a:pPr marL="0" lvl="0" indent="0" algn="ctr" rtl="0">
                        <a:spcBef>
                          <a:spcPts val="0"/>
                        </a:spcBef>
                        <a:spcAft>
                          <a:spcPts val="0"/>
                        </a:spcAft>
                        <a:buNone/>
                      </a:pPr>
                      <a:r>
                        <a:rPr lang="en-GB" b="1">
                          <a:solidFill>
                            <a:schemeClr val="lt1"/>
                          </a:solidFill>
                        </a:rPr>
                        <a:t>Action Taken  (Yes / No)</a:t>
                      </a:r>
                      <a:endParaRPr b="1">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93176C"/>
                    </a:solidFill>
                  </a:tcPr>
                </a:tc>
                <a:extLst>
                  <a:ext uri="{0D108BD9-81ED-4DB2-BD59-A6C34878D82A}">
                    <a16:rowId xmlns:a16="http://schemas.microsoft.com/office/drawing/2014/main" val="10000"/>
                  </a:ext>
                </a:extLst>
              </a:tr>
              <a:tr h="525800">
                <a:tc rowSpan="2">
                  <a:txBody>
                    <a:bodyPr/>
                    <a:lstStyle/>
                    <a:p>
                      <a:pPr marL="50800" lvl="0" indent="0" algn="ctr" rtl="0">
                        <a:lnSpc>
                          <a:spcPct val="115000"/>
                        </a:lnSpc>
                        <a:spcBef>
                          <a:spcPts val="0"/>
                        </a:spcBef>
                        <a:spcAft>
                          <a:spcPts val="0"/>
                        </a:spcAft>
                        <a:buNone/>
                      </a:pPr>
                      <a:r>
                        <a:rPr lang="en-GB" sz="1800"/>
                        <a:t>1</a:t>
                      </a:r>
                      <a:endParaRPr/>
                    </a:p>
                  </a:txBody>
                  <a:tcPr marL="91425" marR="91425" marT="91425" marB="91425" anchor="ctr">
                    <a:lnT w="9525" cap="flat" cmpd="sng">
                      <a:solidFill>
                        <a:schemeClr val="lt1"/>
                      </a:solidFill>
                      <a:prstDash val="solid"/>
                      <a:round/>
                      <a:headEnd type="none" w="sm" len="sm"/>
                      <a:tailEnd type="none" w="sm" len="sm"/>
                    </a:lnT>
                  </a:tcPr>
                </a:tc>
                <a:tc>
                  <a:txBody>
                    <a:bodyPr/>
                    <a:lstStyle/>
                    <a:p>
                      <a:pPr marL="0" lvl="0" indent="0" algn="l" rtl="0">
                        <a:spcBef>
                          <a:spcPts val="0"/>
                        </a:spcBef>
                        <a:spcAft>
                          <a:spcPts val="0"/>
                        </a:spcAft>
                        <a:buNone/>
                      </a:pPr>
                      <a:r>
                        <a:rPr lang="en-GB"/>
                        <a:t>Partner able to receive meal request from caregiver / admin</a:t>
                      </a:r>
                      <a:endParaRPr/>
                    </a:p>
                  </a:txBody>
                  <a:tcPr marL="91425" marR="91425" marT="91425" marB="91425">
                    <a:lnT w="9525" cap="flat" cmpd="sng">
                      <a:solidFill>
                        <a:schemeClr val="lt1"/>
                      </a:solidFill>
                      <a:prstDash val="solid"/>
                      <a:round/>
                      <a:headEnd type="none" w="sm" len="sm"/>
                      <a:tailEnd type="none" w="sm" len="sm"/>
                    </a:lnT>
                  </a:tcPr>
                </a:tc>
                <a:tc>
                  <a:txBody>
                    <a:bodyPr/>
                    <a:lstStyle/>
                    <a:p>
                      <a:pPr marL="0" lvl="0" indent="0" algn="ctr" rtl="0">
                        <a:spcBef>
                          <a:spcPts val="0"/>
                        </a:spcBef>
                        <a:spcAft>
                          <a:spcPts val="0"/>
                        </a:spcAft>
                        <a:buNone/>
                      </a:pPr>
                      <a:r>
                        <a:rPr lang="en-GB"/>
                        <a:t>Yes</a:t>
                      </a:r>
                      <a:endParaRPr/>
                    </a:p>
                  </a:txBody>
                  <a:tcPr marL="91425" marR="91425" marT="91425" marB="91425" anchor="ctr">
                    <a:lnT w="9525" cap="flat" cmpd="sng">
                      <a:solidFill>
                        <a:schemeClr val="lt1"/>
                      </a:solidFill>
                      <a:prstDash val="solid"/>
                      <a:round/>
                      <a:headEnd type="none" w="sm" len="sm"/>
                      <a:tailEnd type="none" w="sm" len="sm"/>
                    </a:lnT>
                  </a:tcPr>
                </a:tc>
                <a:extLst>
                  <a:ext uri="{0D108BD9-81ED-4DB2-BD59-A6C34878D82A}">
                    <a16:rowId xmlns:a16="http://schemas.microsoft.com/office/drawing/2014/main" val="10001"/>
                  </a:ext>
                </a:extLst>
              </a:tr>
              <a:tr h="359325">
                <a:tc vMerge="1">
                  <a:txBody>
                    <a:bodyPr/>
                    <a:lstStyle/>
                    <a:p>
                      <a:endParaRPr lang="en-US"/>
                    </a:p>
                  </a:txBody>
                  <a:tcPr/>
                </a:tc>
                <a:tc>
                  <a:txBody>
                    <a:bodyPr/>
                    <a:lstStyle/>
                    <a:p>
                      <a:pPr marL="0" lvl="0" indent="0" algn="l" rtl="0">
                        <a:spcBef>
                          <a:spcPts val="0"/>
                        </a:spcBef>
                        <a:spcAft>
                          <a:spcPts val="0"/>
                        </a:spcAft>
                        <a:buNone/>
                      </a:pPr>
                      <a:r>
                        <a:rPr lang="en-GB"/>
                        <a:t>After they are done preparing the meal, they can input “complete” status so the caregiver/admin will then proceed to assign driver.</a:t>
                      </a:r>
                      <a:endParaRPr/>
                    </a:p>
                  </a:txBody>
                  <a:tcPr marL="91425" marR="91425" marT="91425" marB="91425"/>
                </a:tc>
                <a:tc>
                  <a:txBody>
                    <a:bodyPr/>
                    <a:lstStyle/>
                    <a:p>
                      <a:pPr marL="0" lvl="0" indent="0" algn="ctr" rtl="0">
                        <a:spcBef>
                          <a:spcPts val="0"/>
                        </a:spcBef>
                        <a:spcAft>
                          <a:spcPts val="0"/>
                        </a:spcAft>
                        <a:buNone/>
                      </a:pPr>
                      <a:r>
                        <a:rPr lang="en-GB"/>
                        <a:t>Yes</a:t>
                      </a:r>
                      <a:endParaRPr/>
                    </a:p>
                  </a:txBody>
                  <a:tcPr marL="91425" marR="91425" marT="91425" marB="91425" anchor="ctr"/>
                </a:tc>
                <a:extLst>
                  <a:ext uri="{0D108BD9-81ED-4DB2-BD59-A6C34878D82A}">
                    <a16:rowId xmlns:a16="http://schemas.microsoft.com/office/drawing/2014/main" val="10002"/>
                  </a:ext>
                </a:extLst>
              </a:tr>
              <a:tr h="381000">
                <a:tc rowSpan="2">
                  <a:txBody>
                    <a:bodyPr/>
                    <a:lstStyle/>
                    <a:p>
                      <a:pPr marL="0" lvl="0" indent="0" algn="ctr" rtl="0">
                        <a:spcBef>
                          <a:spcPts val="0"/>
                        </a:spcBef>
                        <a:spcAft>
                          <a:spcPts val="0"/>
                        </a:spcAft>
                        <a:buNone/>
                      </a:pPr>
                      <a:r>
                        <a:rPr lang="en-GB"/>
                        <a:t>2</a:t>
                      </a: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endParaRPr/>
                    </a:p>
                  </a:txBody>
                  <a:tcPr marL="91425" marR="91425" marT="91425" marB="91425" anchor="ctr"/>
                </a:tc>
                <a:extLst>
                  <a:ext uri="{0D108BD9-81ED-4DB2-BD59-A6C34878D82A}">
                    <a16:rowId xmlns:a16="http://schemas.microsoft.com/office/drawing/2014/main" val="10003"/>
                  </a:ext>
                </a:extLst>
              </a:tr>
              <a:tr h="298275">
                <a:tc vMerge="1">
                  <a:txBody>
                    <a:bodyPr/>
                    <a:lstStyle/>
                    <a:p>
                      <a:endParaRPr lang="en-US"/>
                    </a:p>
                  </a:txBody>
                  <a:tcPr/>
                </a:tc>
                <a:tc>
                  <a:txBody>
                    <a:bodyPr/>
                    <a:lstStyle/>
                    <a:p>
                      <a:pPr marL="0" lvl="0" indent="0" algn="l"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endParaRPr/>
                    </a:p>
                  </a:txBody>
                  <a:tcPr marL="91425" marR="91425" marT="91425" marB="91425" anchor="ctr"/>
                </a:tc>
                <a:extLst>
                  <a:ext uri="{0D108BD9-81ED-4DB2-BD59-A6C34878D82A}">
                    <a16:rowId xmlns:a16="http://schemas.microsoft.com/office/drawing/2014/main" val="10004"/>
                  </a:ext>
                </a:extLst>
              </a:tr>
              <a:tr h="381000">
                <a:tc>
                  <a:txBody>
                    <a:bodyPr/>
                    <a:lstStyle/>
                    <a:p>
                      <a:pPr marL="0" lvl="0" indent="0" algn="ctr" rtl="0">
                        <a:lnSpc>
                          <a:spcPct val="115000"/>
                        </a:lnSpc>
                        <a:spcBef>
                          <a:spcPts val="0"/>
                        </a:spcBef>
                        <a:spcAft>
                          <a:spcPts val="0"/>
                        </a:spcAft>
                        <a:buNone/>
                      </a:pPr>
                      <a:r>
                        <a:rPr lang="en-GB"/>
                        <a:t>3</a:t>
                      </a:r>
                      <a:endParaRPr sz="1800"/>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endParaRPr/>
                    </a:p>
                  </a:txBody>
                  <a:tcPr marL="91425" marR="91425" marT="91425" marB="91425"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28"/>
          <p:cNvPicPr preferRelativeResize="0"/>
          <p:nvPr/>
        </p:nvPicPr>
        <p:blipFill>
          <a:blip r:embed="rId3">
            <a:alphaModFix/>
          </a:blip>
          <a:stretch>
            <a:fillRect/>
          </a:stretch>
        </p:blipFill>
        <p:spPr>
          <a:xfrm>
            <a:off x="63675" y="4805525"/>
            <a:ext cx="983424" cy="281375"/>
          </a:xfrm>
          <a:prstGeom prst="rect">
            <a:avLst/>
          </a:prstGeom>
          <a:noFill/>
          <a:ln>
            <a:noFill/>
          </a:ln>
        </p:spPr>
      </p:pic>
      <p:cxnSp>
        <p:nvCxnSpPr>
          <p:cNvPr id="231" name="Google Shape;231;p28"/>
          <p:cNvCxnSpPr/>
          <p:nvPr/>
        </p:nvCxnSpPr>
        <p:spPr>
          <a:xfrm>
            <a:off x="264000" y="693350"/>
            <a:ext cx="8616000" cy="0"/>
          </a:xfrm>
          <a:prstGeom prst="straightConnector1">
            <a:avLst/>
          </a:prstGeom>
          <a:noFill/>
          <a:ln w="28575" cap="flat" cmpd="sng">
            <a:solidFill>
              <a:srgbClr val="8C1A4B"/>
            </a:solidFill>
            <a:prstDash val="solid"/>
            <a:round/>
            <a:headEnd type="none" w="med" len="med"/>
            <a:tailEnd type="none" w="med" len="med"/>
          </a:ln>
        </p:spPr>
      </p:cxnSp>
      <p:sp>
        <p:nvSpPr>
          <p:cNvPr id="232" name="Google Shape;232;p28"/>
          <p:cNvSpPr txBox="1"/>
          <p:nvPr/>
        </p:nvSpPr>
        <p:spPr>
          <a:xfrm>
            <a:off x="497475" y="42450"/>
            <a:ext cx="8218800" cy="708000"/>
          </a:xfrm>
          <a:prstGeom prst="rect">
            <a:avLst/>
          </a:prstGeom>
          <a:noFill/>
          <a:ln>
            <a:noFill/>
          </a:ln>
        </p:spPr>
        <p:txBody>
          <a:bodyPr spcFirstLastPara="1" wrap="square" lIns="91425" tIns="91425" rIns="91425" bIns="91425" anchor="t" anchorCtr="0">
            <a:spAutoFit/>
          </a:bodyPr>
          <a:lstStyle/>
          <a:p>
            <a:pPr marL="457200" marR="0" lvl="0" indent="-444500" algn="l" rtl="0">
              <a:lnSpc>
                <a:spcPct val="115000"/>
              </a:lnSpc>
              <a:spcBef>
                <a:spcPts val="0"/>
              </a:spcBef>
              <a:spcAft>
                <a:spcPts val="0"/>
              </a:spcAft>
              <a:buClr>
                <a:srgbClr val="8C1A4B"/>
              </a:buClr>
              <a:buSzPts val="3400"/>
              <a:buFont typeface="Calibri"/>
              <a:buAutoNum type="arabicPeriod" startAt="10"/>
            </a:pPr>
            <a:r>
              <a:rPr lang="en-GB" sz="3400" b="1">
                <a:solidFill>
                  <a:srgbClr val="8C1A4B"/>
                </a:solidFill>
                <a:latin typeface="Calibri"/>
                <a:ea typeface="Calibri"/>
                <a:cs typeface="Calibri"/>
                <a:sym typeface="Calibri"/>
              </a:rPr>
              <a:t>Proposed Improvements</a:t>
            </a:r>
            <a:endParaRPr sz="3400" b="1">
              <a:solidFill>
                <a:srgbClr val="8C1A4B"/>
              </a:solidFill>
              <a:latin typeface="Calibri"/>
              <a:ea typeface="Calibri"/>
              <a:cs typeface="Calibri"/>
              <a:sym typeface="Calibri"/>
            </a:endParaRPr>
          </a:p>
        </p:txBody>
      </p:sp>
      <p:sp>
        <p:nvSpPr>
          <p:cNvPr id="233" name="Google Shape;233;p28"/>
          <p:cNvSpPr txBox="1"/>
          <p:nvPr/>
        </p:nvSpPr>
        <p:spPr>
          <a:xfrm>
            <a:off x="225875" y="837650"/>
            <a:ext cx="5214000" cy="281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t>Area of Improvements:</a:t>
            </a:r>
            <a:endParaRPr b="1"/>
          </a:p>
          <a:p>
            <a:pPr marL="457200" lvl="0" indent="-330200" algn="just" rtl="0">
              <a:lnSpc>
                <a:spcPct val="100000"/>
              </a:lnSpc>
              <a:spcBef>
                <a:spcPts val="1000"/>
              </a:spcBef>
              <a:spcAft>
                <a:spcPts val="0"/>
              </a:spcAft>
              <a:buSzPts val="1600"/>
              <a:buFont typeface="Times New Roman"/>
              <a:buAutoNum type="arabicPeriod"/>
            </a:pPr>
            <a:r>
              <a:rPr lang="en-GB" sz="1600">
                <a:latin typeface="Times New Roman"/>
                <a:ea typeface="Times New Roman"/>
                <a:cs typeface="Times New Roman"/>
                <a:sym typeface="Times New Roman"/>
              </a:rPr>
              <a:t>One who registered as a volunteer needs a set duration on how long they are going to volunteer (2 weeks or 1 month), since they are not full-time workers like caregivers or drivers.</a:t>
            </a:r>
            <a:endParaRPr sz="1600">
              <a:latin typeface="Times New Roman"/>
              <a:ea typeface="Times New Roman"/>
              <a:cs typeface="Times New Roman"/>
              <a:sym typeface="Times New Roman"/>
            </a:endParaRPr>
          </a:p>
          <a:p>
            <a:pPr marL="457200" lvl="0" indent="-330200" algn="just" rtl="0">
              <a:lnSpc>
                <a:spcPct val="100000"/>
              </a:lnSpc>
              <a:spcBef>
                <a:spcPts val="1000"/>
              </a:spcBef>
              <a:spcAft>
                <a:spcPts val="0"/>
              </a:spcAft>
              <a:buSzPts val="1600"/>
              <a:buFont typeface="Times New Roman"/>
              <a:buAutoNum type="arabicPeriod"/>
            </a:pPr>
            <a:r>
              <a:rPr lang="en-GB" sz="1600">
                <a:latin typeface="Times New Roman"/>
                <a:ea typeface="Times New Roman"/>
                <a:cs typeface="Times New Roman"/>
                <a:sym typeface="Times New Roman"/>
              </a:rPr>
              <a:t>Each user role on the website can’t edit their registered data, as a result they are unable to have a profile page and change the data on the website.</a:t>
            </a:r>
            <a:endParaRPr sz="1600">
              <a:latin typeface="Times New Roman"/>
              <a:ea typeface="Times New Roman"/>
              <a:cs typeface="Times New Roman"/>
              <a:sym typeface="Times New Roman"/>
            </a:endParaRPr>
          </a:p>
          <a:p>
            <a:pPr marL="457200" lvl="0" indent="-355600" algn="just" rtl="0">
              <a:lnSpc>
                <a:spcPct val="200000"/>
              </a:lnSpc>
              <a:spcBef>
                <a:spcPts val="1000"/>
              </a:spcBef>
              <a:spcAft>
                <a:spcPts val="1000"/>
              </a:spcAft>
              <a:buSzPts val="2000"/>
              <a:buFont typeface="Times New Roman"/>
              <a:buAutoNum type="arabicPeriod"/>
            </a:pPr>
            <a:r>
              <a:rPr lang="en-GB" sz="1600">
                <a:latin typeface="Times New Roman"/>
                <a:ea typeface="Times New Roman"/>
                <a:cs typeface="Times New Roman"/>
                <a:sym typeface="Times New Roman"/>
              </a:rPr>
              <a:t>Need more polishing on the front-end design.</a:t>
            </a:r>
            <a:endParaRPr sz="2000">
              <a:latin typeface="Times New Roman"/>
              <a:ea typeface="Times New Roman"/>
              <a:cs typeface="Times New Roman"/>
              <a:sym typeface="Times New Roman"/>
            </a:endParaRPr>
          </a:p>
        </p:txBody>
      </p:sp>
      <p:sp>
        <p:nvSpPr>
          <p:cNvPr id="234" name="Google Shape;234;p28"/>
          <p:cNvSpPr txBox="1"/>
          <p:nvPr/>
        </p:nvSpPr>
        <p:spPr>
          <a:xfrm>
            <a:off x="5952900" y="790575"/>
            <a:ext cx="2856600" cy="250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t>Future Recommendations:</a:t>
            </a:r>
            <a:endParaRPr b="1"/>
          </a:p>
          <a:p>
            <a:pPr marL="314999" lvl="0" indent="-317500" algn="just" rtl="0">
              <a:lnSpc>
                <a:spcPct val="100000"/>
              </a:lnSpc>
              <a:spcBef>
                <a:spcPts val="1000"/>
              </a:spcBef>
              <a:spcAft>
                <a:spcPts val="0"/>
              </a:spcAft>
              <a:buSzPts val="1400"/>
              <a:buFont typeface="Times New Roman"/>
              <a:buAutoNum type="arabicPeriod"/>
            </a:pPr>
            <a:r>
              <a:rPr lang="en-GB">
                <a:latin typeface="Times New Roman"/>
                <a:ea typeface="Times New Roman"/>
                <a:cs typeface="Times New Roman"/>
                <a:sym typeface="Times New Roman"/>
              </a:rPr>
              <a:t>Add Food Safety Management System</a:t>
            </a:r>
            <a:endParaRPr>
              <a:latin typeface="Times New Roman"/>
              <a:ea typeface="Times New Roman"/>
              <a:cs typeface="Times New Roman"/>
              <a:sym typeface="Times New Roman"/>
            </a:endParaRPr>
          </a:p>
          <a:p>
            <a:pPr marL="314999" lvl="0" indent="-317500" algn="just" rtl="0">
              <a:lnSpc>
                <a:spcPct val="100000"/>
              </a:lnSpc>
              <a:spcBef>
                <a:spcPts val="1000"/>
              </a:spcBef>
              <a:spcAft>
                <a:spcPts val="0"/>
              </a:spcAft>
              <a:buSzPts val="1400"/>
              <a:buFont typeface="Times New Roman"/>
              <a:buAutoNum type="arabicPeriod"/>
            </a:pPr>
            <a:r>
              <a:rPr lang="en-GB">
                <a:latin typeface="Times New Roman"/>
                <a:ea typeface="Times New Roman"/>
                <a:cs typeface="Times New Roman"/>
                <a:sym typeface="Times New Roman"/>
              </a:rPr>
              <a:t>Add Order Notification for Caregiver, Partner, &amp; Admin.</a:t>
            </a:r>
            <a:endParaRPr>
              <a:latin typeface="Times New Roman"/>
              <a:ea typeface="Times New Roman"/>
              <a:cs typeface="Times New Roman"/>
              <a:sym typeface="Times New Roman"/>
            </a:endParaRPr>
          </a:p>
          <a:p>
            <a:pPr marL="314999" lvl="0" indent="-304800" algn="just" rtl="0">
              <a:lnSpc>
                <a:spcPct val="100000"/>
              </a:lnSpc>
              <a:spcBef>
                <a:spcPts val="1000"/>
              </a:spcBef>
              <a:spcAft>
                <a:spcPts val="0"/>
              </a:spcAft>
              <a:buSzPts val="1200"/>
              <a:buFont typeface="Times New Roman"/>
              <a:buAutoNum type="arabicPeriod"/>
            </a:pPr>
            <a:r>
              <a:rPr lang="en-GB">
                <a:latin typeface="Times New Roman"/>
                <a:ea typeface="Times New Roman"/>
                <a:cs typeface="Times New Roman"/>
                <a:sym typeface="Times New Roman"/>
              </a:rPr>
              <a:t>Add chat functionality for the member to chat with the caregiver or admin directly &amp; instantly.</a:t>
            </a:r>
            <a:endParaRPr sz="1600" b="1"/>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239" name="Google Shape;239;p29"/>
          <p:cNvPicPr preferRelativeResize="0"/>
          <p:nvPr/>
        </p:nvPicPr>
        <p:blipFill>
          <a:blip r:embed="rId3">
            <a:alphaModFix/>
          </a:blip>
          <a:stretch>
            <a:fillRect/>
          </a:stretch>
        </p:blipFill>
        <p:spPr>
          <a:xfrm>
            <a:off x="63675" y="4805525"/>
            <a:ext cx="983424" cy="281375"/>
          </a:xfrm>
          <a:prstGeom prst="rect">
            <a:avLst/>
          </a:prstGeom>
          <a:noFill/>
          <a:ln>
            <a:noFill/>
          </a:ln>
        </p:spPr>
      </p:pic>
      <p:cxnSp>
        <p:nvCxnSpPr>
          <p:cNvPr id="240" name="Google Shape;240;p29"/>
          <p:cNvCxnSpPr/>
          <p:nvPr/>
        </p:nvCxnSpPr>
        <p:spPr>
          <a:xfrm>
            <a:off x="264000" y="693350"/>
            <a:ext cx="8616000" cy="0"/>
          </a:xfrm>
          <a:prstGeom prst="straightConnector1">
            <a:avLst/>
          </a:prstGeom>
          <a:noFill/>
          <a:ln w="28575" cap="flat" cmpd="sng">
            <a:solidFill>
              <a:srgbClr val="8C1A4B"/>
            </a:solidFill>
            <a:prstDash val="solid"/>
            <a:round/>
            <a:headEnd type="none" w="med" len="med"/>
            <a:tailEnd type="none" w="med" len="med"/>
          </a:ln>
        </p:spPr>
      </p:cxnSp>
      <p:sp>
        <p:nvSpPr>
          <p:cNvPr id="241" name="Google Shape;241;p29"/>
          <p:cNvSpPr txBox="1"/>
          <p:nvPr/>
        </p:nvSpPr>
        <p:spPr>
          <a:xfrm>
            <a:off x="3072000" y="2217750"/>
            <a:ext cx="3000000" cy="70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3400" b="1">
                <a:solidFill>
                  <a:srgbClr val="8C1A4B"/>
                </a:solidFill>
                <a:latin typeface="Calibri"/>
                <a:ea typeface="Calibri"/>
                <a:cs typeface="Calibri"/>
                <a:sym typeface="Calibri"/>
              </a:rPr>
              <a:t>Thank You</a:t>
            </a:r>
            <a:endParaRPr sz="3400" b="1">
              <a:solidFill>
                <a:srgbClr val="8C1A4B"/>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63" name="Google Shape;63;p14"/>
          <p:cNvPicPr preferRelativeResize="0"/>
          <p:nvPr/>
        </p:nvPicPr>
        <p:blipFill>
          <a:blip r:embed="rId3">
            <a:alphaModFix/>
          </a:blip>
          <a:stretch>
            <a:fillRect/>
          </a:stretch>
        </p:blipFill>
        <p:spPr>
          <a:xfrm>
            <a:off x="63675" y="4805525"/>
            <a:ext cx="983424" cy="281375"/>
          </a:xfrm>
          <a:prstGeom prst="rect">
            <a:avLst/>
          </a:prstGeom>
          <a:noFill/>
          <a:ln>
            <a:noFill/>
          </a:ln>
        </p:spPr>
      </p:pic>
      <p:cxnSp>
        <p:nvCxnSpPr>
          <p:cNvPr id="64" name="Google Shape;64;p14"/>
          <p:cNvCxnSpPr/>
          <p:nvPr/>
        </p:nvCxnSpPr>
        <p:spPr>
          <a:xfrm>
            <a:off x="264000" y="693350"/>
            <a:ext cx="8616000" cy="0"/>
          </a:xfrm>
          <a:prstGeom prst="straightConnector1">
            <a:avLst/>
          </a:prstGeom>
          <a:noFill/>
          <a:ln w="28575" cap="flat" cmpd="sng">
            <a:solidFill>
              <a:srgbClr val="8C1A4B"/>
            </a:solidFill>
            <a:prstDash val="solid"/>
            <a:round/>
            <a:headEnd type="none" w="med" len="med"/>
            <a:tailEnd type="none" w="med" len="med"/>
          </a:ln>
        </p:spPr>
      </p:cxnSp>
      <p:sp>
        <p:nvSpPr>
          <p:cNvPr id="65" name="Google Shape;65;p14"/>
          <p:cNvSpPr txBox="1"/>
          <p:nvPr/>
        </p:nvSpPr>
        <p:spPr>
          <a:xfrm>
            <a:off x="264000" y="42450"/>
            <a:ext cx="3000000" cy="70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3400" b="1">
                <a:solidFill>
                  <a:srgbClr val="8C1A4B"/>
                </a:solidFill>
                <a:latin typeface="Calibri"/>
                <a:ea typeface="Calibri"/>
                <a:cs typeface="Calibri"/>
                <a:sym typeface="Calibri"/>
              </a:rPr>
              <a:t>Contents</a:t>
            </a:r>
            <a:endParaRPr sz="3400" b="1">
              <a:solidFill>
                <a:srgbClr val="8C1A4B"/>
              </a:solidFill>
              <a:latin typeface="Calibri"/>
              <a:ea typeface="Calibri"/>
              <a:cs typeface="Calibri"/>
              <a:sym typeface="Calibri"/>
            </a:endParaRPr>
          </a:p>
        </p:txBody>
      </p:sp>
      <p:graphicFrame>
        <p:nvGraphicFramePr>
          <p:cNvPr id="66" name="Google Shape;66;p14"/>
          <p:cNvGraphicFramePr/>
          <p:nvPr/>
        </p:nvGraphicFramePr>
        <p:xfrm>
          <a:off x="952500" y="876375"/>
          <a:ext cx="7239000" cy="3578523"/>
        </p:xfrm>
        <a:graphic>
          <a:graphicData uri="http://schemas.openxmlformats.org/drawingml/2006/table">
            <a:tbl>
              <a:tblPr>
                <a:noFill/>
                <a:tableStyleId>{E2C26CA4-B6F4-4893-ABDB-45AAB459FCB5}</a:tableStyleId>
              </a:tblPr>
              <a:tblGrid>
                <a:gridCol w="619725">
                  <a:extLst>
                    <a:ext uri="{9D8B030D-6E8A-4147-A177-3AD203B41FA5}">
                      <a16:colId xmlns:a16="http://schemas.microsoft.com/office/drawing/2014/main" val="20000"/>
                    </a:ext>
                  </a:extLst>
                </a:gridCol>
                <a:gridCol w="6619275">
                  <a:extLst>
                    <a:ext uri="{9D8B030D-6E8A-4147-A177-3AD203B41FA5}">
                      <a16:colId xmlns:a16="http://schemas.microsoft.com/office/drawing/2014/main" val="20001"/>
                    </a:ext>
                  </a:extLst>
                </a:gridCol>
              </a:tblGrid>
              <a:tr h="396400">
                <a:tc>
                  <a:txBody>
                    <a:bodyPr/>
                    <a:lstStyle/>
                    <a:p>
                      <a:pPr marL="0" lvl="0" indent="0" algn="ctr" rtl="0">
                        <a:spcBef>
                          <a:spcPts val="0"/>
                        </a:spcBef>
                        <a:spcAft>
                          <a:spcPts val="0"/>
                        </a:spcAft>
                        <a:buNone/>
                      </a:pPr>
                      <a:r>
                        <a:rPr lang="en-GB" b="1">
                          <a:solidFill>
                            <a:schemeClr val="lt1"/>
                          </a:solidFill>
                          <a:latin typeface="Calibri"/>
                          <a:ea typeface="Calibri"/>
                          <a:cs typeface="Calibri"/>
                          <a:sym typeface="Calibri"/>
                        </a:rPr>
                        <a:t>S/N</a:t>
                      </a:r>
                      <a:endParaRPr b="1">
                        <a:solidFill>
                          <a:schemeClr val="lt1"/>
                        </a:solidFill>
                        <a:latin typeface="Calibri"/>
                        <a:ea typeface="Calibri"/>
                        <a:cs typeface="Calibri"/>
                        <a:sym typeface="Calibri"/>
                      </a:endParaRPr>
                    </a:p>
                  </a:txBody>
                  <a:tcPr marL="91425" marR="91425" marT="91425" marB="91425">
                    <a:solidFill>
                      <a:srgbClr val="8C1A4B"/>
                    </a:solidFill>
                  </a:tcPr>
                </a:tc>
                <a:tc>
                  <a:txBody>
                    <a:bodyPr/>
                    <a:lstStyle/>
                    <a:p>
                      <a:pPr marL="0" lvl="0" indent="0" algn="l" rtl="0">
                        <a:spcBef>
                          <a:spcPts val="0"/>
                        </a:spcBef>
                        <a:spcAft>
                          <a:spcPts val="0"/>
                        </a:spcAft>
                        <a:buNone/>
                      </a:pPr>
                      <a:r>
                        <a:rPr lang="en-GB" b="1">
                          <a:solidFill>
                            <a:schemeClr val="lt1"/>
                          </a:solidFill>
                          <a:latin typeface="Calibri"/>
                          <a:ea typeface="Calibri"/>
                          <a:cs typeface="Calibri"/>
                          <a:sym typeface="Calibri"/>
                        </a:rPr>
                        <a:t>TOPIC</a:t>
                      </a:r>
                      <a:endParaRPr b="1">
                        <a:solidFill>
                          <a:schemeClr val="lt1"/>
                        </a:solidFill>
                        <a:latin typeface="Calibri"/>
                        <a:ea typeface="Calibri"/>
                        <a:cs typeface="Calibri"/>
                        <a:sym typeface="Calibri"/>
                      </a:endParaRPr>
                    </a:p>
                  </a:txBody>
                  <a:tcPr marL="91425" marR="91425" marT="91425" marB="91425">
                    <a:solidFill>
                      <a:srgbClr val="8C1A4B"/>
                    </a:solidFill>
                  </a:tcPr>
                </a:tc>
                <a:extLst>
                  <a:ext uri="{0D108BD9-81ED-4DB2-BD59-A6C34878D82A}">
                    <a16:rowId xmlns:a16="http://schemas.microsoft.com/office/drawing/2014/main" val="10000"/>
                  </a:ext>
                </a:extLst>
              </a:tr>
              <a:tr h="396400">
                <a:tc>
                  <a:txBody>
                    <a:bodyPr/>
                    <a:lstStyle/>
                    <a:p>
                      <a:pPr marL="0" lvl="0" indent="0" algn="ctr" rtl="0">
                        <a:spcBef>
                          <a:spcPts val="0"/>
                        </a:spcBef>
                        <a:spcAft>
                          <a:spcPts val="0"/>
                        </a:spcAft>
                        <a:buNone/>
                      </a:pPr>
                      <a:r>
                        <a:rPr lang="en-GB"/>
                        <a:t>1</a:t>
                      </a:r>
                      <a:endParaRPr/>
                    </a:p>
                  </a:txBody>
                  <a:tcPr marL="91425" marR="91425" marT="91425" marB="91425"/>
                </a:tc>
                <a:tc>
                  <a:txBody>
                    <a:bodyPr/>
                    <a:lstStyle/>
                    <a:p>
                      <a:pPr marL="0" lvl="0" indent="0" algn="l" rtl="0">
                        <a:lnSpc>
                          <a:spcPct val="115000"/>
                        </a:lnSpc>
                        <a:spcBef>
                          <a:spcPts val="1100"/>
                        </a:spcBef>
                        <a:spcAft>
                          <a:spcPts val="0"/>
                        </a:spcAft>
                        <a:buNone/>
                      </a:pPr>
                      <a:r>
                        <a:rPr lang="en-GB"/>
                        <a:t>Project Definition</a:t>
                      </a:r>
                      <a:endParaRPr/>
                    </a:p>
                  </a:txBody>
                  <a:tcPr marL="91425" marR="91425" marT="91425" marB="91425"/>
                </a:tc>
                <a:extLst>
                  <a:ext uri="{0D108BD9-81ED-4DB2-BD59-A6C34878D82A}">
                    <a16:rowId xmlns:a16="http://schemas.microsoft.com/office/drawing/2014/main" val="10001"/>
                  </a:ext>
                </a:extLst>
              </a:tr>
              <a:tr h="396400">
                <a:tc>
                  <a:txBody>
                    <a:bodyPr/>
                    <a:lstStyle/>
                    <a:p>
                      <a:pPr marL="0" lvl="0" indent="0" algn="ctr" rtl="0">
                        <a:spcBef>
                          <a:spcPts val="0"/>
                        </a:spcBef>
                        <a:spcAft>
                          <a:spcPts val="0"/>
                        </a:spcAft>
                        <a:buNone/>
                      </a:pPr>
                      <a:r>
                        <a:rPr lang="en-GB"/>
                        <a:t>2</a:t>
                      </a:r>
                      <a:endParaRPr/>
                    </a:p>
                  </a:txBody>
                  <a:tcPr marL="91425" marR="91425" marT="91425" marB="91425"/>
                </a:tc>
                <a:tc>
                  <a:txBody>
                    <a:bodyPr/>
                    <a:lstStyle/>
                    <a:p>
                      <a:pPr marL="0" marR="0" lvl="0" indent="0" algn="l" rtl="0">
                        <a:lnSpc>
                          <a:spcPct val="100000"/>
                        </a:lnSpc>
                        <a:spcBef>
                          <a:spcPts val="0"/>
                        </a:spcBef>
                        <a:spcAft>
                          <a:spcPts val="0"/>
                        </a:spcAft>
                        <a:buNone/>
                      </a:pPr>
                      <a:r>
                        <a:rPr lang="en-GB"/>
                        <a:t>Project Deliverables</a:t>
                      </a:r>
                      <a:endParaRPr/>
                    </a:p>
                  </a:txBody>
                  <a:tcPr marL="91425" marR="91425" marT="91425" marB="91425"/>
                </a:tc>
                <a:extLst>
                  <a:ext uri="{0D108BD9-81ED-4DB2-BD59-A6C34878D82A}">
                    <a16:rowId xmlns:a16="http://schemas.microsoft.com/office/drawing/2014/main" val="10002"/>
                  </a:ext>
                </a:extLst>
              </a:tr>
              <a:tr h="396400">
                <a:tc>
                  <a:txBody>
                    <a:bodyPr/>
                    <a:lstStyle/>
                    <a:p>
                      <a:pPr marL="0" lvl="0" indent="0" algn="ctr" rtl="0">
                        <a:spcBef>
                          <a:spcPts val="0"/>
                        </a:spcBef>
                        <a:spcAft>
                          <a:spcPts val="0"/>
                        </a:spcAft>
                        <a:buNone/>
                      </a:pPr>
                      <a:r>
                        <a:rPr lang="en-GB"/>
                        <a:t>3</a:t>
                      </a:r>
                      <a:endParaRPr/>
                    </a:p>
                  </a:txBody>
                  <a:tcPr marL="91425" marR="91425" marT="91425" marB="91425"/>
                </a:tc>
                <a:tc>
                  <a:txBody>
                    <a:bodyPr/>
                    <a:lstStyle/>
                    <a:p>
                      <a:pPr marL="0" marR="0" lvl="0" indent="0" algn="l" rtl="0">
                        <a:lnSpc>
                          <a:spcPct val="100000"/>
                        </a:lnSpc>
                        <a:spcBef>
                          <a:spcPts val="0"/>
                        </a:spcBef>
                        <a:spcAft>
                          <a:spcPts val="0"/>
                        </a:spcAft>
                        <a:buNone/>
                      </a:pPr>
                      <a:r>
                        <a:rPr lang="en-GB"/>
                        <a:t>Project Milestones &amp; Tasks</a:t>
                      </a:r>
                      <a:endParaRPr/>
                    </a:p>
                  </a:txBody>
                  <a:tcPr marL="91425" marR="91425" marT="91425" marB="91425"/>
                </a:tc>
                <a:extLst>
                  <a:ext uri="{0D108BD9-81ED-4DB2-BD59-A6C34878D82A}">
                    <a16:rowId xmlns:a16="http://schemas.microsoft.com/office/drawing/2014/main" val="10003"/>
                  </a:ext>
                </a:extLst>
              </a:tr>
              <a:tr h="396400">
                <a:tc>
                  <a:txBody>
                    <a:bodyPr/>
                    <a:lstStyle/>
                    <a:p>
                      <a:pPr marL="0" lvl="0" indent="0" algn="ctr" rtl="0">
                        <a:spcBef>
                          <a:spcPts val="0"/>
                        </a:spcBef>
                        <a:spcAft>
                          <a:spcPts val="0"/>
                        </a:spcAft>
                        <a:buNone/>
                      </a:pPr>
                      <a:r>
                        <a:rPr lang="en-GB"/>
                        <a:t>4</a:t>
                      </a:r>
                      <a:endParaRPr/>
                    </a:p>
                  </a:txBody>
                  <a:tcPr marL="91425" marR="91425" marT="91425" marB="91425"/>
                </a:tc>
                <a:tc>
                  <a:txBody>
                    <a:bodyPr/>
                    <a:lstStyle/>
                    <a:p>
                      <a:pPr marL="0" marR="0" lvl="0" indent="0" algn="l" rtl="0">
                        <a:lnSpc>
                          <a:spcPct val="100000"/>
                        </a:lnSpc>
                        <a:spcBef>
                          <a:spcPts val="0"/>
                        </a:spcBef>
                        <a:spcAft>
                          <a:spcPts val="0"/>
                        </a:spcAft>
                        <a:buNone/>
                      </a:pPr>
                      <a:r>
                        <a:rPr lang="en-GB"/>
                        <a:t>Project Environment</a:t>
                      </a:r>
                      <a:endParaRPr/>
                    </a:p>
                  </a:txBody>
                  <a:tcPr marL="91425" marR="91425" marT="91425" marB="91425"/>
                </a:tc>
                <a:extLst>
                  <a:ext uri="{0D108BD9-81ED-4DB2-BD59-A6C34878D82A}">
                    <a16:rowId xmlns:a16="http://schemas.microsoft.com/office/drawing/2014/main" val="10004"/>
                  </a:ext>
                </a:extLst>
              </a:tr>
              <a:tr h="396400">
                <a:tc>
                  <a:txBody>
                    <a:bodyPr/>
                    <a:lstStyle/>
                    <a:p>
                      <a:pPr marL="0" lvl="0" indent="0" algn="ctr" rtl="0">
                        <a:spcBef>
                          <a:spcPts val="0"/>
                        </a:spcBef>
                        <a:spcAft>
                          <a:spcPts val="0"/>
                        </a:spcAft>
                        <a:buNone/>
                      </a:pPr>
                      <a:r>
                        <a:rPr lang="en-GB"/>
                        <a:t>5</a:t>
                      </a:r>
                      <a:endParaRPr/>
                    </a:p>
                  </a:txBody>
                  <a:tcPr marL="91425" marR="91425" marT="91425" marB="91425"/>
                </a:tc>
                <a:tc>
                  <a:txBody>
                    <a:bodyPr/>
                    <a:lstStyle/>
                    <a:p>
                      <a:pPr marL="0" marR="0" lvl="0" indent="0" algn="l" rtl="0">
                        <a:lnSpc>
                          <a:spcPct val="100000"/>
                        </a:lnSpc>
                        <a:spcBef>
                          <a:spcPts val="0"/>
                        </a:spcBef>
                        <a:spcAft>
                          <a:spcPts val="0"/>
                        </a:spcAft>
                        <a:buNone/>
                      </a:pPr>
                      <a:r>
                        <a:rPr lang="en-GB"/>
                        <a:t>Tools</a:t>
                      </a:r>
                      <a:endParaRPr/>
                    </a:p>
                  </a:txBody>
                  <a:tcPr marL="91425" marR="91425" marT="91425" marB="91425"/>
                </a:tc>
                <a:extLst>
                  <a:ext uri="{0D108BD9-81ED-4DB2-BD59-A6C34878D82A}">
                    <a16:rowId xmlns:a16="http://schemas.microsoft.com/office/drawing/2014/main" val="10005"/>
                  </a:ext>
                </a:extLst>
              </a:tr>
              <a:tr h="396400">
                <a:tc>
                  <a:txBody>
                    <a:bodyPr/>
                    <a:lstStyle/>
                    <a:p>
                      <a:pPr marL="0" lvl="0" indent="0" algn="ctr" rtl="0">
                        <a:spcBef>
                          <a:spcPts val="0"/>
                        </a:spcBef>
                        <a:spcAft>
                          <a:spcPts val="0"/>
                        </a:spcAft>
                        <a:buNone/>
                      </a:pPr>
                      <a:r>
                        <a:rPr lang="en-GB"/>
                        <a:t>6</a:t>
                      </a:r>
                      <a:endParaRPr/>
                    </a:p>
                  </a:txBody>
                  <a:tcPr marL="91425" marR="91425" marT="91425" marB="91425"/>
                </a:tc>
                <a:tc>
                  <a:txBody>
                    <a:bodyPr/>
                    <a:lstStyle/>
                    <a:p>
                      <a:pPr marL="0" marR="0" lvl="0" indent="0" algn="l" rtl="0">
                        <a:lnSpc>
                          <a:spcPct val="100000"/>
                        </a:lnSpc>
                        <a:spcBef>
                          <a:spcPts val="0"/>
                        </a:spcBef>
                        <a:spcAft>
                          <a:spcPts val="0"/>
                        </a:spcAft>
                        <a:buNone/>
                      </a:pPr>
                      <a:r>
                        <a:rPr lang="en-GB"/>
                        <a:t>Project Design</a:t>
                      </a:r>
                      <a:endParaRPr/>
                    </a:p>
                  </a:txBody>
                  <a:tcPr marL="91425" marR="91425" marT="91425" marB="91425"/>
                </a:tc>
                <a:extLst>
                  <a:ext uri="{0D108BD9-81ED-4DB2-BD59-A6C34878D82A}">
                    <a16:rowId xmlns:a16="http://schemas.microsoft.com/office/drawing/2014/main" val="10006"/>
                  </a:ext>
                </a:extLst>
              </a:tr>
              <a:tr h="396400">
                <a:tc>
                  <a:txBody>
                    <a:bodyPr/>
                    <a:lstStyle/>
                    <a:p>
                      <a:pPr marL="0" lvl="0" indent="0" algn="ctr" rtl="0">
                        <a:spcBef>
                          <a:spcPts val="0"/>
                        </a:spcBef>
                        <a:spcAft>
                          <a:spcPts val="0"/>
                        </a:spcAft>
                        <a:buNone/>
                      </a:pPr>
                      <a:r>
                        <a:rPr lang="en-GB"/>
                        <a:t>7</a:t>
                      </a:r>
                      <a:endParaRPr/>
                    </a:p>
                  </a:txBody>
                  <a:tcPr marL="91425" marR="91425" marT="91425" marB="91425"/>
                </a:tc>
                <a:tc>
                  <a:txBody>
                    <a:bodyPr/>
                    <a:lstStyle/>
                    <a:p>
                      <a:pPr marL="0" marR="0" lvl="0" indent="0" algn="l" rtl="0">
                        <a:lnSpc>
                          <a:spcPct val="100000"/>
                        </a:lnSpc>
                        <a:spcBef>
                          <a:spcPts val="0"/>
                        </a:spcBef>
                        <a:spcAft>
                          <a:spcPts val="0"/>
                        </a:spcAft>
                        <a:buNone/>
                      </a:pPr>
                      <a:r>
                        <a:rPr lang="en-GB"/>
                        <a:t>Gantt Chart</a:t>
                      </a:r>
                      <a:endParaRPr/>
                    </a:p>
                  </a:txBody>
                  <a:tcPr marL="91425" marR="91425" marT="91425" marB="91425"/>
                </a:tc>
                <a:extLst>
                  <a:ext uri="{0D108BD9-81ED-4DB2-BD59-A6C34878D82A}">
                    <a16:rowId xmlns:a16="http://schemas.microsoft.com/office/drawing/2014/main" val="10007"/>
                  </a:ext>
                </a:extLst>
              </a:tr>
              <a:tr h="396400">
                <a:tc>
                  <a:txBody>
                    <a:bodyPr/>
                    <a:lstStyle/>
                    <a:p>
                      <a:pPr marL="0" lvl="0" indent="0" algn="ctr" rtl="0">
                        <a:spcBef>
                          <a:spcPts val="0"/>
                        </a:spcBef>
                        <a:spcAft>
                          <a:spcPts val="0"/>
                        </a:spcAft>
                        <a:buNone/>
                      </a:pPr>
                      <a:r>
                        <a:rPr lang="en-GB"/>
                        <a:t>8</a:t>
                      </a:r>
                      <a:endParaRPr/>
                    </a:p>
                  </a:txBody>
                  <a:tcPr marL="91425" marR="91425" marT="91425" marB="91425"/>
                </a:tc>
                <a:tc>
                  <a:txBody>
                    <a:bodyPr/>
                    <a:lstStyle/>
                    <a:p>
                      <a:pPr marL="0" marR="0" lvl="0" indent="0" algn="l" rtl="0">
                        <a:lnSpc>
                          <a:spcPct val="100000"/>
                        </a:lnSpc>
                        <a:spcBef>
                          <a:spcPts val="0"/>
                        </a:spcBef>
                        <a:spcAft>
                          <a:spcPts val="0"/>
                        </a:spcAft>
                        <a:buNone/>
                      </a:pPr>
                      <a:r>
                        <a:rPr lang="en-GB"/>
                        <a:t>Project Execution</a:t>
                      </a:r>
                      <a:endParaRPr/>
                    </a:p>
                  </a:txBody>
                  <a:tcPr marL="91425" marR="91425" marT="91425" marB="91425"/>
                </a:tc>
                <a:extLst>
                  <a:ext uri="{0D108BD9-81ED-4DB2-BD59-A6C34878D82A}">
                    <a16:rowId xmlns:a16="http://schemas.microsoft.com/office/drawing/2014/main" val="10008"/>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5"/>
          <p:cNvPicPr preferRelativeResize="0"/>
          <p:nvPr/>
        </p:nvPicPr>
        <p:blipFill>
          <a:blip r:embed="rId3">
            <a:alphaModFix/>
          </a:blip>
          <a:stretch>
            <a:fillRect/>
          </a:stretch>
        </p:blipFill>
        <p:spPr>
          <a:xfrm>
            <a:off x="63675" y="4805525"/>
            <a:ext cx="983424" cy="281375"/>
          </a:xfrm>
          <a:prstGeom prst="rect">
            <a:avLst/>
          </a:prstGeom>
          <a:noFill/>
          <a:ln>
            <a:noFill/>
          </a:ln>
        </p:spPr>
      </p:pic>
      <p:cxnSp>
        <p:nvCxnSpPr>
          <p:cNvPr id="72" name="Google Shape;72;p15"/>
          <p:cNvCxnSpPr/>
          <p:nvPr/>
        </p:nvCxnSpPr>
        <p:spPr>
          <a:xfrm>
            <a:off x="264000" y="693350"/>
            <a:ext cx="8616000" cy="0"/>
          </a:xfrm>
          <a:prstGeom prst="straightConnector1">
            <a:avLst/>
          </a:prstGeom>
          <a:noFill/>
          <a:ln w="28575" cap="flat" cmpd="sng">
            <a:solidFill>
              <a:srgbClr val="8C1A4B"/>
            </a:solidFill>
            <a:prstDash val="solid"/>
            <a:round/>
            <a:headEnd type="none" w="med" len="med"/>
            <a:tailEnd type="none" w="med" len="med"/>
          </a:ln>
        </p:spPr>
      </p:cxnSp>
      <p:sp>
        <p:nvSpPr>
          <p:cNvPr id="73" name="Google Shape;73;p15"/>
          <p:cNvSpPr txBox="1"/>
          <p:nvPr/>
        </p:nvSpPr>
        <p:spPr>
          <a:xfrm>
            <a:off x="264000" y="42450"/>
            <a:ext cx="4308000" cy="708000"/>
          </a:xfrm>
          <a:prstGeom prst="rect">
            <a:avLst/>
          </a:prstGeom>
          <a:noFill/>
          <a:ln>
            <a:noFill/>
          </a:ln>
        </p:spPr>
        <p:txBody>
          <a:bodyPr spcFirstLastPara="1" wrap="square" lIns="91425" tIns="91425" rIns="91425" bIns="91425" anchor="t" anchorCtr="0">
            <a:spAutoFit/>
          </a:bodyPr>
          <a:lstStyle/>
          <a:p>
            <a:pPr marL="457200" lvl="0" indent="-444500" algn="l" rtl="0">
              <a:lnSpc>
                <a:spcPct val="115000"/>
              </a:lnSpc>
              <a:spcBef>
                <a:spcPts val="0"/>
              </a:spcBef>
              <a:spcAft>
                <a:spcPts val="0"/>
              </a:spcAft>
              <a:buClr>
                <a:srgbClr val="8C1A4B"/>
              </a:buClr>
              <a:buSzPts val="3400"/>
              <a:buFont typeface="Calibri"/>
              <a:buAutoNum type="arabicPeriod"/>
            </a:pPr>
            <a:r>
              <a:rPr lang="en-GB" sz="3400" b="1">
                <a:solidFill>
                  <a:srgbClr val="8C1A4B"/>
                </a:solidFill>
                <a:latin typeface="Calibri"/>
                <a:ea typeface="Calibri"/>
                <a:cs typeface="Calibri"/>
                <a:sym typeface="Calibri"/>
              </a:rPr>
              <a:t>Project Definition</a:t>
            </a:r>
            <a:endParaRPr sz="3400" b="1">
              <a:solidFill>
                <a:srgbClr val="8C1A4B"/>
              </a:solidFill>
              <a:latin typeface="Calibri"/>
              <a:ea typeface="Calibri"/>
              <a:cs typeface="Calibri"/>
              <a:sym typeface="Calibri"/>
            </a:endParaRPr>
          </a:p>
        </p:txBody>
      </p:sp>
      <p:sp>
        <p:nvSpPr>
          <p:cNvPr id="74" name="Google Shape;74;p15"/>
          <p:cNvSpPr txBox="1"/>
          <p:nvPr/>
        </p:nvSpPr>
        <p:spPr>
          <a:xfrm>
            <a:off x="207050" y="750450"/>
            <a:ext cx="8265600" cy="1847100"/>
          </a:xfrm>
          <a:prstGeom prst="rect">
            <a:avLst/>
          </a:prstGeom>
          <a:noFill/>
          <a:ln>
            <a:noFill/>
          </a:ln>
        </p:spPr>
        <p:txBody>
          <a:bodyPr spcFirstLastPara="1" wrap="square" lIns="91425" tIns="91425" rIns="91425" bIns="91425" anchor="t" anchorCtr="0">
            <a:spAutoFit/>
          </a:bodyPr>
          <a:lstStyle/>
          <a:p>
            <a:pPr marL="457200" lvl="0" indent="-317500" algn="just" rtl="0">
              <a:lnSpc>
                <a:spcPct val="200000"/>
              </a:lnSpc>
              <a:spcBef>
                <a:spcPts val="0"/>
              </a:spcBef>
              <a:spcAft>
                <a:spcPts val="0"/>
              </a:spcAft>
              <a:buClr>
                <a:srgbClr val="0E101A"/>
              </a:buClr>
              <a:buSzPts val="1400"/>
              <a:buFont typeface="Times New Roman"/>
              <a:buChar char="●"/>
            </a:pPr>
            <a:r>
              <a:rPr lang="en-GB">
                <a:solidFill>
                  <a:srgbClr val="0E101A"/>
                </a:solidFill>
                <a:latin typeface="Times New Roman"/>
                <a:ea typeface="Times New Roman"/>
                <a:cs typeface="Times New Roman"/>
                <a:sym typeface="Times New Roman"/>
              </a:rPr>
              <a:t>Our team was tasked by a company named MerryMeal to submit proposals for software development. The proposal includes design suggestions, development plans, functional application, and developing the application based on the company business plan.</a:t>
            </a:r>
            <a:endParaRPr>
              <a:solidFill>
                <a:srgbClr val="0E101A"/>
              </a:solidFill>
              <a:latin typeface="Times New Roman"/>
              <a:ea typeface="Times New Roman"/>
              <a:cs typeface="Times New Roman"/>
              <a:sym typeface="Times New Roman"/>
            </a:endParaRPr>
          </a:p>
          <a:p>
            <a:pPr marL="0" lvl="0" indent="457200" algn="just" rtl="0">
              <a:lnSpc>
                <a:spcPct val="200000"/>
              </a:lnSpc>
              <a:spcBef>
                <a:spcPts val="1200"/>
              </a:spcBef>
              <a:spcAft>
                <a:spcPts val="1000"/>
              </a:spcAft>
              <a:buNone/>
            </a:pPr>
            <a:endParaRPr b="1">
              <a:latin typeface="Times New Roman"/>
              <a:ea typeface="Times New Roman"/>
              <a:cs typeface="Times New Roman"/>
              <a:sym typeface="Times New Roman"/>
            </a:endParaRPr>
          </a:p>
        </p:txBody>
      </p:sp>
      <p:sp>
        <p:nvSpPr>
          <p:cNvPr id="75" name="Google Shape;75;p15"/>
          <p:cNvSpPr txBox="1"/>
          <p:nvPr/>
        </p:nvSpPr>
        <p:spPr>
          <a:xfrm>
            <a:off x="164828" y="1948333"/>
            <a:ext cx="8569500" cy="2555100"/>
          </a:xfrm>
          <a:prstGeom prst="rect">
            <a:avLst/>
          </a:prstGeom>
          <a:noFill/>
          <a:ln>
            <a:noFill/>
          </a:ln>
        </p:spPr>
        <p:txBody>
          <a:bodyPr spcFirstLastPara="1" wrap="square" lIns="91425" tIns="91425" rIns="91425" bIns="91425" anchor="t" anchorCtr="0">
            <a:spAutoFit/>
          </a:bodyPr>
          <a:lstStyle/>
          <a:p>
            <a:pPr marL="457200" lvl="0" indent="-304800" algn="just" rtl="0">
              <a:lnSpc>
                <a:spcPct val="200000"/>
              </a:lnSpc>
              <a:spcBef>
                <a:spcPts val="1200"/>
              </a:spcBef>
              <a:spcAft>
                <a:spcPts val="0"/>
              </a:spcAft>
              <a:buClr>
                <a:srgbClr val="0E101A"/>
              </a:buClr>
              <a:buSzPts val="1200"/>
              <a:buFont typeface="Times New Roman"/>
              <a:buChar char="●"/>
            </a:pPr>
            <a:r>
              <a:rPr lang="en-GB" dirty="0">
                <a:solidFill>
                  <a:srgbClr val="0E101A"/>
                </a:solidFill>
                <a:latin typeface="Times New Roman"/>
                <a:ea typeface="Times New Roman"/>
                <a:cs typeface="Times New Roman"/>
                <a:sym typeface="Times New Roman"/>
              </a:rPr>
              <a:t>The company “</a:t>
            </a:r>
            <a:r>
              <a:rPr lang="en-GB" dirty="0" err="1">
                <a:solidFill>
                  <a:srgbClr val="0E101A"/>
                </a:solidFill>
                <a:latin typeface="Times New Roman"/>
                <a:ea typeface="Times New Roman"/>
                <a:cs typeface="Times New Roman"/>
                <a:sym typeface="Times New Roman"/>
              </a:rPr>
              <a:t>MarryMeal</a:t>
            </a:r>
            <a:r>
              <a:rPr lang="en-GB" dirty="0">
                <a:solidFill>
                  <a:srgbClr val="0E101A"/>
                </a:solidFill>
                <a:latin typeface="Times New Roman"/>
                <a:ea typeface="Times New Roman"/>
                <a:cs typeface="Times New Roman"/>
                <a:sym typeface="Times New Roman"/>
              </a:rPr>
              <a:t>” is a charitable organization that prepares and delivers a hot noon meal to qualified adults living at home who are unable to cook for themselves or maintain their nutritional status due to age, disease, or disability. The service will be available Monday through Friday. Frozen meals will be provided to members who are not within a 10-kilometer radius of their outsourced kitchens and support over the weekend. </a:t>
            </a:r>
            <a:r>
              <a:rPr lang="en-GB" dirty="0" err="1">
                <a:solidFill>
                  <a:srgbClr val="0E101A"/>
                </a:solidFill>
                <a:latin typeface="Times New Roman"/>
                <a:ea typeface="Times New Roman"/>
                <a:cs typeface="Times New Roman"/>
                <a:sym typeface="Times New Roman"/>
              </a:rPr>
              <a:t>MerryMeal</a:t>
            </a:r>
            <a:r>
              <a:rPr lang="en-GB" dirty="0">
                <a:solidFill>
                  <a:srgbClr val="0E101A"/>
                </a:solidFill>
                <a:latin typeface="Times New Roman"/>
                <a:ea typeface="Times New Roman"/>
                <a:cs typeface="Times New Roman"/>
                <a:sym typeface="Times New Roman"/>
              </a:rPr>
              <a:t> has partnered with several food service providers across the country to provide the quickest delivery possible.</a:t>
            </a:r>
            <a:endParaRPr sz="1600" dirty="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80" name="Google Shape;80;p16"/>
          <p:cNvPicPr preferRelativeResize="0"/>
          <p:nvPr/>
        </p:nvPicPr>
        <p:blipFill>
          <a:blip r:embed="rId3">
            <a:alphaModFix/>
          </a:blip>
          <a:stretch>
            <a:fillRect/>
          </a:stretch>
        </p:blipFill>
        <p:spPr>
          <a:xfrm>
            <a:off x="63675" y="4805525"/>
            <a:ext cx="983424" cy="281375"/>
          </a:xfrm>
          <a:prstGeom prst="rect">
            <a:avLst/>
          </a:prstGeom>
          <a:noFill/>
          <a:ln>
            <a:noFill/>
          </a:ln>
        </p:spPr>
      </p:pic>
      <p:cxnSp>
        <p:nvCxnSpPr>
          <p:cNvPr id="81" name="Google Shape;81;p16"/>
          <p:cNvCxnSpPr/>
          <p:nvPr/>
        </p:nvCxnSpPr>
        <p:spPr>
          <a:xfrm>
            <a:off x="264000" y="693350"/>
            <a:ext cx="8616000" cy="0"/>
          </a:xfrm>
          <a:prstGeom prst="straightConnector1">
            <a:avLst/>
          </a:prstGeom>
          <a:noFill/>
          <a:ln w="28575" cap="flat" cmpd="sng">
            <a:solidFill>
              <a:srgbClr val="8C1A4B"/>
            </a:solidFill>
            <a:prstDash val="solid"/>
            <a:round/>
            <a:headEnd type="none" w="med" len="med"/>
            <a:tailEnd type="none" w="med" len="med"/>
          </a:ln>
        </p:spPr>
      </p:cxnSp>
      <p:sp>
        <p:nvSpPr>
          <p:cNvPr id="82" name="Google Shape;82;p16"/>
          <p:cNvSpPr txBox="1"/>
          <p:nvPr/>
        </p:nvSpPr>
        <p:spPr>
          <a:xfrm>
            <a:off x="264000" y="42450"/>
            <a:ext cx="4610700" cy="708000"/>
          </a:xfrm>
          <a:prstGeom prst="rect">
            <a:avLst/>
          </a:prstGeom>
          <a:noFill/>
          <a:ln>
            <a:noFill/>
          </a:ln>
        </p:spPr>
        <p:txBody>
          <a:bodyPr spcFirstLastPara="1" wrap="square" lIns="91425" tIns="91425" rIns="91425" bIns="91425" anchor="t" anchorCtr="0">
            <a:spAutoFit/>
          </a:bodyPr>
          <a:lstStyle/>
          <a:p>
            <a:pPr marL="457200" marR="0" lvl="0" indent="-444500" algn="l" rtl="0">
              <a:lnSpc>
                <a:spcPct val="115000"/>
              </a:lnSpc>
              <a:spcBef>
                <a:spcPts val="0"/>
              </a:spcBef>
              <a:spcAft>
                <a:spcPts val="0"/>
              </a:spcAft>
              <a:buClr>
                <a:srgbClr val="8C1A4B"/>
              </a:buClr>
              <a:buSzPts val="3400"/>
              <a:buFont typeface="Calibri"/>
              <a:buAutoNum type="arabicPeriod" startAt="2"/>
            </a:pPr>
            <a:r>
              <a:rPr lang="en-GB" sz="3400" b="1">
                <a:solidFill>
                  <a:srgbClr val="8C1A4B"/>
                </a:solidFill>
                <a:latin typeface="Calibri"/>
                <a:ea typeface="Calibri"/>
                <a:cs typeface="Calibri"/>
                <a:sym typeface="Calibri"/>
              </a:rPr>
              <a:t>Project Deliverables</a:t>
            </a:r>
            <a:endParaRPr sz="3400" b="1">
              <a:solidFill>
                <a:srgbClr val="8C1A4B"/>
              </a:solidFill>
              <a:latin typeface="Calibri"/>
              <a:ea typeface="Calibri"/>
              <a:cs typeface="Calibri"/>
              <a:sym typeface="Calibri"/>
            </a:endParaRPr>
          </a:p>
        </p:txBody>
      </p:sp>
      <p:sp>
        <p:nvSpPr>
          <p:cNvPr id="83" name="Google Shape;83;p16"/>
          <p:cNvSpPr txBox="1"/>
          <p:nvPr/>
        </p:nvSpPr>
        <p:spPr>
          <a:xfrm>
            <a:off x="329425" y="974100"/>
            <a:ext cx="27342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t>Web Structure</a:t>
            </a:r>
            <a:endParaRPr b="1"/>
          </a:p>
          <a:p>
            <a:pPr marL="457200" lvl="0" indent="-317500" algn="l" rtl="0">
              <a:spcBef>
                <a:spcPts val="0"/>
              </a:spcBef>
              <a:spcAft>
                <a:spcPts val="0"/>
              </a:spcAft>
              <a:buSzPts val="1400"/>
              <a:buChar char="●"/>
            </a:pPr>
            <a:r>
              <a:rPr lang="en-GB"/>
              <a:t>Landing Page</a:t>
            </a:r>
            <a:endParaRPr/>
          </a:p>
          <a:p>
            <a:pPr marL="457200" lvl="0" indent="-317500" algn="l" rtl="0">
              <a:spcBef>
                <a:spcPts val="0"/>
              </a:spcBef>
              <a:spcAft>
                <a:spcPts val="0"/>
              </a:spcAft>
              <a:buSzPts val="1400"/>
              <a:buChar char="●"/>
            </a:pPr>
            <a:r>
              <a:rPr lang="en-GB"/>
              <a:t>Registration</a:t>
            </a:r>
            <a:endParaRPr/>
          </a:p>
          <a:p>
            <a:pPr marL="457200" lvl="0" indent="-317500" algn="l" rtl="0">
              <a:spcBef>
                <a:spcPts val="0"/>
              </a:spcBef>
              <a:spcAft>
                <a:spcPts val="0"/>
              </a:spcAft>
              <a:buSzPts val="1400"/>
              <a:buChar char="●"/>
            </a:pPr>
            <a:r>
              <a:rPr lang="en-GB"/>
              <a:t>Login</a:t>
            </a:r>
            <a:endParaRPr/>
          </a:p>
          <a:p>
            <a:pPr marL="457200" lvl="0" indent="-317500" algn="l" rtl="0">
              <a:spcBef>
                <a:spcPts val="0"/>
              </a:spcBef>
              <a:spcAft>
                <a:spcPts val="0"/>
              </a:spcAft>
              <a:buSzPts val="1400"/>
              <a:buChar char="●"/>
            </a:pPr>
            <a:r>
              <a:rPr lang="en-GB"/>
              <a:t>Homepage for Each Role</a:t>
            </a:r>
            <a:endParaRPr/>
          </a:p>
          <a:p>
            <a:pPr marL="457200" lvl="0" indent="-317500" algn="l" rtl="0">
              <a:spcBef>
                <a:spcPts val="0"/>
              </a:spcBef>
              <a:spcAft>
                <a:spcPts val="0"/>
              </a:spcAft>
              <a:buSzPts val="1400"/>
              <a:buChar char="●"/>
            </a:pPr>
            <a:r>
              <a:rPr lang="en-GB"/>
              <a:t>Donation Page</a:t>
            </a:r>
            <a:endParaRPr/>
          </a:p>
          <a:p>
            <a:pPr marL="457200" lvl="0" indent="-317500" algn="l" rtl="0">
              <a:spcBef>
                <a:spcPts val="0"/>
              </a:spcBef>
              <a:spcAft>
                <a:spcPts val="0"/>
              </a:spcAft>
              <a:buSzPts val="1400"/>
              <a:buChar char="●"/>
            </a:pPr>
            <a:r>
              <a:rPr lang="en-GB"/>
              <a:t>Feedback Page</a:t>
            </a:r>
            <a:endParaRPr/>
          </a:p>
          <a:p>
            <a:pPr marL="457200" lvl="0" indent="-317500" algn="l" rtl="0">
              <a:spcBef>
                <a:spcPts val="0"/>
              </a:spcBef>
              <a:spcAft>
                <a:spcPts val="0"/>
              </a:spcAft>
              <a:buSzPts val="1400"/>
              <a:buChar char="●"/>
            </a:pPr>
            <a:r>
              <a:rPr lang="en-GB"/>
              <a:t>Contact Us Page</a:t>
            </a:r>
            <a:endParaRPr/>
          </a:p>
          <a:p>
            <a:pPr marL="457200" lvl="0" indent="-317500" algn="l" rtl="0">
              <a:spcBef>
                <a:spcPts val="0"/>
              </a:spcBef>
              <a:spcAft>
                <a:spcPts val="0"/>
              </a:spcAft>
              <a:buSzPts val="1400"/>
              <a:buChar char="●"/>
            </a:pPr>
            <a:r>
              <a:rPr lang="en-GB"/>
              <a:t>About Us Page</a:t>
            </a:r>
            <a:endParaRPr/>
          </a:p>
          <a:p>
            <a:pPr marL="457200" lvl="0" indent="-317500" algn="l" rtl="0">
              <a:spcBef>
                <a:spcPts val="0"/>
              </a:spcBef>
              <a:spcAft>
                <a:spcPts val="0"/>
              </a:spcAft>
              <a:buSzPts val="1400"/>
              <a:buChar char="●"/>
            </a:pPr>
            <a:r>
              <a:rPr lang="en-GB"/>
              <a:t>Admin Dashboard</a:t>
            </a:r>
            <a:endParaRPr/>
          </a:p>
        </p:txBody>
      </p:sp>
      <p:sp>
        <p:nvSpPr>
          <p:cNvPr id="84" name="Google Shape;84;p16"/>
          <p:cNvSpPr txBox="1"/>
          <p:nvPr/>
        </p:nvSpPr>
        <p:spPr>
          <a:xfrm>
            <a:off x="4352925" y="878550"/>
            <a:ext cx="31764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t>Role</a:t>
            </a:r>
            <a:endParaRPr b="1"/>
          </a:p>
          <a:p>
            <a:pPr marL="457200" lvl="0" indent="-317500" algn="l" rtl="0">
              <a:spcBef>
                <a:spcPts val="0"/>
              </a:spcBef>
              <a:spcAft>
                <a:spcPts val="0"/>
              </a:spcAft>
              <a:buSzPts val="1400"/>
              <a:buChar char="●"/>
            </a:pPr>
            <a:r>
              <a:rPr lang="en-GB"/>
              <a:t>Member</a:t>
            </a:r>
            <a:endParaRPr/>
          </a:p>
          <a:p>
            <a:pPr marL="457200" lvl="0" indent="-317500" algn="l" rtl="0">
              <a:spcBef>
                <a:spcPts val="0"/>
              </a:spcBef>
              <a:spcAft>
                <a:spcPts val="0"/>
              </a:spcAft>
              <a:buSzPts val="1400"/>
              <a:buChar char="●"/>
            </a:pPr>
            <a:r>
              <a:rPr lang="en-GB"/>
              <a:t>Caregiver</a:t>
            </a:r>
            <a:endParaRPr/>
          </a:p>
          <a:p>
            <a:pPr marL="457200" lvl="0" indent="-317500" algn="l" rtl="0">
              <a:spcBef>
                <a:spcPts val="0"/>
              </a:spcBef>
              <a:spcAft>
                <a:spcPts val="0"/>
              </a:spcAft>
              <a:buSzPts val="1400"/>
              <a:buChar char="●"/>
            </a:pPr>
            <a:r>
              <a:rPr lang="en-GB"/>
              <a:t>Rider</a:t>
            </a:r>
            <a:endParaRPr/>
          </a:p>
          <a:p>
            <a:pPr marL="457200" lvl="0" indent="-317500" algn="l" rtl="0">
              <a:spcBef>
                <a:spcPts val="0"/>
              </a:spcBef>
              <a:spcAft>
                <a:spcPts val="0"/>
              </a:spcAft>
              <a:buSzPts val="1400"/>
              <a:buChar char="●"/>
            </a:pPr>
            <a:r>
              <a:rPr lang="en-GB"/>
              <a:t>Volunteer</a:t>
            </a:r>
            <a:endParaRPr/>
          </a:p>
          <a:p>
            <a:pPr marL="457200" lvl="0" indent="-317500" algn="l" rtl="0">
              <a:spcBef>
                <a:spcPts val="0"/>
              </a:spcBef>
              <a:spcAft>
                <a:spcPts val="0"/>
              </a:spcAft>
              <a:buSzPts val="1400"/>
              <a:buChar char="●"/>
            </a:pPr>
            <a:r>
              <a:rPr lang="en-GB"/>
              <a:t>Partner</a:t>
            </a:r>
            <a:endParaRPr/>
          </a:p>
          <a:p>
            <a:pPr marL="457200" lvl="0" indent="-317500" algn="l" rtl="0">
              <a:spcBef>
                <a:spcPts val="0"/>
              </a:spcBef>
              <a:spcAft>
                <a:spcPts val="0"/>
              </a:spcAft>
              <a:buSzPts val="1400"/>
              <a:buChar char="●"/>
            </a:pPr>
            <a:r>
              <a:rPr lang="en-GB"/>
              <a:t>Admin</a:t>
            </a:r>
            <a:endParaRPr/>
          </a:p>
        </p:txBody>
      </p:sp>
      <p:sp>
        <p:nvSpPr>
          <p:cNvPr id="85" name="Google Shape;85;p16"/>
          <p:cNvSpPr txBox="1"/>
          <p:nvPr/>
        </p:nvSpPr>
        <p:spPr>
          <a:xfrm>
            <a:off x="4501225" y="2652800"/>
            <a:ext cx="29928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Each role will have different tasks or purposes based on Merry Meal Project Objectives.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7"/>
          <p:cNvPicPr preferRelativeResize="0"/>
          <p:nvPr/>
        </p:nvPicPr>
        <p:blipFill>
          <a:blip r:embed="rId3">
            <a:alphaModFix/>
          </a:blip>
          <a:stretch>
            <a:fillRect/>
          </a:stretch>
        </p:blipFill>
        <p:spPr>
          <a:xfrm>
            <a:off x="63675" y="4805525"/>
            <a:ext cx="983424" cy="281375"/>
          </a:xfrm>
          <a:prstGeom prst="rect">
            <a:avLst/>
          </a:prstGeom>
          <a:noFill/>
          <a:ln>
            <a:noFill/>
          </a:ln>
        </p:spPr>
      </p:pic>
      <p:cxnSp>
        <p:nvCxnSpPr>
          <p:cNvPr id="91" name="Google Shape;91;p17"/>
          <p:cNvCxnSpPr/>
          <p:nvPr/>
        </p:nvCxnSpPr>
        <p:spPr>
          <a:xfrm>
            <a:off x="264000" y="693350"/>
            <a:ext cx="8616000" cy="0"/>
          </a:xfrm>
          <a:prstGeom prst="straightConnector1">
            <a:avLst/>
          </a:prstGeom>
          <a:noFill/>
          <a:ln w="28575" cap="flat" cmpd="sng">
            <a:solidFill>
              <a:srgbClr val="8C1A4B"/>
            </a:solidFill>
            <a:prstDash val="solid"/>
            <a:round/>
            <a:headEnd type="none" w="med" len="med"/>
            <a:tailEnd type="none" w="med" len="med"/>
          </a:ln>
        </p:spPr>
      </p:cxnSp>
      <p:sp>
        <p:nvSpPr>
          <p:cNvPr id="92" name="Google Shape;92;p17"/>
          <p:cNvSpPr txBox="1"/>
          <p:nvPr/>
        </p:nvSpPr>
        <p:spPr>
          <a:xfrm>
            <a:off x="264000" y="42450"/>
            <a:ext cx="6266100" cy="708000"/>
          </a:xfrm>
          <a:prstGeom prst="rect">
            <a:avLst/>
          </a:prstGeom>
          <a:noFill/>
          <a:ln>
            <a:noFill/>
          </a:ln>
        </p:spPr>
        <p:txBody>
          <a:bodyPr spcFirstLastPara="1" wrap="square" lIns="91425" tIns="91425" rIns="91425" bIns="91425" anchor="t" anchorCtr="0">
            <a:spAutoFit/>
          </a:bodyPr>
          <a:lstStyle/>
          <a:p>
            <a:pPr marL="457200" marR="0" lvl="0" indent="-444500" algn="l" rtl="0">
              <a:lnSpc>
                <a:spcPct val="115000"/>
              </a:lnSpc>
              <a:spcBef>
                <a:spcPts val="0"/>
              </a:spcBef>
              <a:spcAft>
                <a:spcPts val="0"/>
              </a:spcAft>
              <a:buClr>
                <a:srgbClr val="8C1A4B"/>
              </a:buClr>
              <a:buSzPts val="3400"/>
              <a:buFont typeface="Calibri"/>
              <a:buAutoNum type="arabicPeriod" startAt="3"/>
            </a:pPr>
            <a:r>
              <a:rPr lang="en-GB" sz="3400" b="1">
                <a:solidFill>
                  <a:srgbClr val="8C1A4B"/>
                </a:solidFill>
                <a:latin typeface="Calibri"/>
                <a:ea typeface="Calibri"/>
                <a:cs typeface="Calibri"/>
                <a:sym typeface="Calibri"/>
              </a:rPr>
              <a:t>Project Milestones &amp; Tasks</a:t>
            </a:r>
            <a:endParaRPr sz="3400" b="1">
              <a:solidFill>
                <a:srgbClr val="8C1A4B"/>
              </a:solidFill>
              <a:latin typeface="Calibri"/>
              <a:ea typeface="Calibri"/>
              <a:cs typeface="Calibri"/>
              <a:sym typeface="Calibri"/>
            </a:endParaRPr>
          </a:p>
        </p:txBody>
      </p:sp>
      <p:graphicFrame>
        <p:nvGraphicFramePr>
          <p:cNvPr id="93" name="Google Shape;93;p17"/>
          <p:cNvGraphicFramePr/>
          <p:nvPr/>
        </p:nvGraphicFramePr>
        <p:xfrm>
          <a:off x="952500" y="810700"/>
          <a:ext cx="7239000" cy="4023120"/>
        </p:xfrm>
        <a:graphic>
          <a:graphicData uri="http://schemas.openxmlformats.org/drawingml/2006/table">
            <a:tbl>
              <a:tblPr>
                <a:noFill/>
                <a:tableStyleId>{E2C26CA4-B6F4-4893-ABDB-45AAB459FCB5}</a:tableStyleId>
              </a:tblPr>
              <a:tblGrid>
                <a:gridCol w="1174900">
                  <a:extLst>
                    <a:ext uri="{9D8B030D-6E8A-4147-A177-3AD203B41FA5}">
                      <a16:colId xmlns:a16="http://schemas.microsoft.com/office/drawing/2014/main" val="20000"/>
                    </a:ext>
                  </a:extLst>
                </a:gridCol>
                <a:gridCol w="4669900">
                  <a:extLst>
                    <a:ext uri="{9D8B030D-6E8A-4147-A177-3AD203B41FA5}">
                      <a16:colId xmlns:a16="http://schemas.microsoft.com/office/drawing/2014/main" val="20001"/>
                    </a:ext>
                  </a:extLst>
                </a:gridCol>
                <a:gridCol w="1394200">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GB" b="1">
                          <a:solidFill>
                            <a:schemeClr val="lt1"/>
                          </a:solidFill>
                        </a:rPr>
                        <a:t>Project</a:t>
                      </a:r>
                      <a:endParaRPr b="1">
                        <a:solidFill>
                          <a:schemeClr val="lt1"/>
                        </a:solidFill>
                      </a:endParaRPr>
                    </a:p>
                    <a:p>
                      <a:pPr marL="0" lvl="0" indent="0" algn="ctr" rtl="0">
                        <a:spcBef>
                          <a:spcPts val="0"/>
                        </a:spcBef>
                        <a:spcAft>
                          <a:spcPts val="0"/>
                        </a:spcAft>
                        <a:buNone/>
                      </a:pPr>
                      <a:r>
                        <a:rPr lang="en-GB" b="1">
                          <a:solidFill>
                            <a:schemeClr val="lt1"/>
                          </a:solidFill>
                        </a:rPr>
                        <a:t>Task ID</a:t>
                      </a:r>
                      <a:endParaRPr b="1">
                        <a:solidFill>
                          <a:schemeClr val="lt1"/>
                        </a:solidFill>
                      </a:endParaRPr>
                    </a:p>
                  </a:txBody>
                  <a:tcPr marL="91425" marR="91425" marT="91425" marB="91425" anchor="ctr">
                    <a:solidFill>
                      <a:srgbClr val="93176C"/>
                    </a:solidFill>
                  </a:tcPr>
                </a:tc>
                <a:tc>
                  <a:txBody>
                    <a:bodyPr/>
                    <a:lstStyle/>
                    <a:p>
                      <a:pPr marL="0" lvl="0" indent="0" algn="ctr" rtl="0">
                        <a:spcBef>
                          <a:spcPts val="0"/>
                        </a:spcBef>
                        <a:spcAft>
                          <a:spcPts val="0"/>
                        </a:spcAft>
                        <a:buNone/>
                      </a:pPr>
                      <a:r>
                        <a:rPr lang="en-GB" b="1">
                          <a:solidFill>
                            <a:schemeClr val="lt1"/>
                          </a:solidFill>
                        </a:rPr>
                        <a:t>Project Task Description</a:t>
                      </a:r>
                      <a:endParaRPr b="1">
                        <a:solidFill>
                          <a:schemeClr val="lt1"/>
                        </a:solidFill>
                      </a:endParaRPr>
                    </a:p>
                  </a:txBody>
                  <a:tcPr marL="91425" marR="91425" marT="91425" marB="91425" anchor="ctr">
                    <a:solidFill>
                      <a:srgbClr val="93176C"/>
                    </a:solidFill>
                  </a:tcPr>
                </a:tc>
                <a:tc>
                  <a:txBody>
                    <a:bodyPr/>
                    <a:lstStyle/>
                    <a:p>
                      <a:pPr marL="0" lvl="0" indent="0" algn="ctr" rtl="0">
                        <a:spcBef>
                          <a:spcPts val="0"/>
                        </a:spcBef>
                        <a:spcAft>
                          <a:spcPts val="0"/>
                        </a:spcAft>
                        <a:buNone/>
                      </a:pPr>
                      <a:r>
                        <a:rPr lang="en-GB" b="1">
                          <a:solidFill>
                            <a:schemeClr val="lt1"/>
                          </a:solidFill>
                        </a:rPr>
                        <a:t>Project</a:t>
                      </a:r>
                      <a:endParaRPr b="1">
                        <a:solidFill>
                          <a:schemeClr val="lt1"/>
                        </a:solidFill>
                      </a:endParaRPr>
                    </a:p>
                    <a:p>
                      <a:pPr marL="0" lvl="0" indent="0" algn="ctr" rtl="0">
                        <a:spcBef>
                          <a:spcPts val="0"/>
                        </a:spcBef>
                        <a:spcAft>
                          <a:spcPts val="0"/>
                        </a:spcAft>
                        <a:buNone/>
                      </a:pPr>
                      <a:r>
                        <a:rPr lang="en-GB" b="1">
                          <a:solidFill>
                            <a:schemeClr val="lt1"/>
                          </a:solidFill>
                        </a:rPr>
                        <a:t>Milestone ID</a:t>
                      </a:r>
                      <a:endParaRPr b="1">
                        <a:solidFill>
                          <a:schemeClr val="lt1"/>
                        </a:solidFill>
                      </a:endParaRPr>
                    </a:p>
                  </a:txBody>
                  <a:tcPr marL="91425" marR="91425" marT="91425" marB="91425" anchor="ctr">
                    <a:solidFill>
                      <a:srgbClr val="93176C"/>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GB"/>
                        <a:t>1</a:t>
                      </a:r>
                      <a:endParaRPr/>
                    </a:p>
                  </a:txBody>
                  <a:tcPr marL="91425" marR="91425" marT="91425" marB="91425" anchor="ctr"/>
                </a:tc>
                <a:tc>
                  <a:txBody>
                    <a:bodyPr/>
                    <a:lstStyle/>
                    <a:p>
                      <a:pPr marL="0" lvl="0" indent="0" algn="l" rtl="0">
                        <a:spcBef>
                          <a:spcPts val="0"/>
                        </a:spcBef>
                        <a:spcAft>
                          <a:spcPts val="0"/>
                        </a:spcAft>
                        <a:buNone/>
                      </a:pPr>
                      <a:r>
                        <a:rPr lang="en-GB"/>
                        <a:t>Define the project purpose, problem statement, project objective and project scope</a:t>
                      </a:r>
                      <a:endParaRPr/>
                    </a:p>
                  </a:txBody>
                  <a:tcPr marL="91425" marR="91425" marT="91425" marB="91425"/>
                </a:tc>
                <a:tc>
                  <a:txBody>
                    <a:bodyPr/>
                    <a:lstStyle/>
                    <a:p>
                      <a:pPr marL="0" lvl="0" indent="0" algn="ctr" rtl="0">
                        <a:spcBef>
                          <a:spcPts val="0"/>
                        </a:spcBef>
                        <a:spcAft>
                          <a:spcPts val="0"/>
                        </a:spcAft>
                        <a:buNone/>
                      </a:pPr>
                      <a:r>
                        <a:rPr lang="en-GB"/>
                        <a:t>1</a:t>
                      </a:r>
                      <a:endParaRPr/>
                    </a:p>
                  </a:txBody>
                  <a:tcPr marL="91425" marR="91425" marT="91425" marB="91425" anchor="ct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GB"/>
                        <a:t>2</a:t>
                      </a:r>
                      <a:endParaRPr/>
                    </a:p>
                  </a:txBody>
                  <a:tcPr marL="91425" marR="91425" marT="91425" marB="91425" anchor="ctr"/>
                </a:tc>
                <a:tc>
                  <a:txBody>
                    <a:bodyPr/>
                    <a:lstStyle/>
                    <a:p>
                      <a:pPr marL="0" lvl="0" indent="0" algn="l" rtl="0">
                        <a:spcBef>
                          <a:spcPts val="0"/>
                        </a:spcBef>
                        <a:spcAft>
                          <a:spcPts val="0"/>
                        </a:spcAft>
                        <a:buNone/>
                      </a:pPr>
                      <a:r>
                        <a:rPr lang="en-GB"/>
                        <a:t>Define the functional and non-functional requirement of the project</a:t>
                      </a:r>
                      <a:endParaRPr/>
                    </a:p>
                  </a:txBody>
                  <a:tcPr marL="91425" marR="91425" marT="91425" marB="91425"/>
                </a:tc>
                <a:tc>
                  <a:txBody>
                    <a:bodyPr/>
                    <a:lstStyle/>
                    <a:p>
                      <a:pPr marL="0" lvl="0" indent="0" algn="ctr" rtl="0">
                        <a:spcBef>
                          <a:spcPts val="0"/>
                        </a:spcBef>
                        <a:spcAft>
                          <a:spcPts val="0"/>
                        </a:spcAft>
                        <a:buNone/>
                      </a:pPr>
                      <a:r>
                        <a:rPr lang="en-GB"/>
                        <a:t>1</a:t>
                      </a:r>
                      <a:endParaRPr/>
                    </a:p>
                  </a:txBody>
                  <a:tcPr marL="91425" marR="91425" marT="91425" marB="91425" anchor="ct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GB"/>
                        <a:t>3</a:t>
                      </a:r>
                      <a:endParaRPr/>
                    </a:p>
                  </a:txBody>
                  <a:tcPr marL="91425" marR="91425" marT="91425" marB="91425" anchor="ctr"/>
                </a:tc>
                <a:tc>
                  <a:txBody>
                    <a:bodyPr/>
                    <a:lstStyle/>
                    <a:p>
                      <a:pPr marL="0" lvl="0" indent="0" algn="l" rtl="0">
                        <a:spcBef>
                          <a:spcPts val="0"/>
                        </a:spcBef>
                        <a:spcAft>
                          <a:spcPts val="0"/>
                        </a:spcAft>
                        <a:buNone/>
                      </a:pPr>
                      <a:r>
                        <a:rPr lang="en-GB"/>
                        <a:t>Create Gantt Chart and Work breakdown structure using Project Libra</a:t>
                      </a:r>
                      <a:endParaRPr/>
                    </a:p>
                  </a:txBody>
                  <a:tcPr marL="91425" marR="91425" marT="91425" marB="91425"/>
                </a:tc>
                <a:tc>
                  <a:txBody>
                    <a:bodyPr/>
                    <a:lstStyle/>
                    <a:p>
                      <a:pPr marL="0" lvl="0" indent="0" algn="ctr" rtl="0">
                        <a:spcBef>
                          <a:spcPts val="0"/>
                        </a:spcBef>
                        <a:spcAft>
                          <a:spcPts val="0"/>
                        </a:spcAft>
                        <a:buNone/>
                      </a:pPr>
                      <a:r>
                        <a:rPr lang="en-GB"/>
                        <a:t>2</a:t>
                      </a:r>
                      <a:endParaRPr/>
                    </a:p>
                  </a:txBody>
                  <a:tcPr marL="91425" marR="91425" marT="91425" marB="91425" anchor="ct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GB"/>
                        <a:t>4</a:t>
                      </a:r>
                      <a:endParaRPr/>
                    </a:p>
                  </a:txBody>
                  <a:tcPr marL="91425" marR="91425" marT="91425" marB="91425" anchor="ctr"/>
                </a:tc>
                <a:tc>
                  <a:txBody>
                    <a:bodyPr/>
                    <a:lstStyle/>
                    <a:p>
                      <a:pPr marL="0" lvl="0" indent="0" algn="l" rtl="0">
                        <a:spcBef>
                          <a:spcPts val="0"/>
                        </a:spcBef>
                        <a:spcAft>
                          <a:spcPts val="0"/>
                        </a:spcAft>
                        <a:buNone/>
                      </a:pPr>
                      <a:r>
                        <a:rPr lang="en-GB"/>
                        <a:t>Create a feasibility report</a:t>
                      </a:r>
                      <a:endParaRPr/>
                    </a:p>
                  </a:txBody>
                  <a:tcPr marL="91425" marR="91425" marT="91425" marB="91425"/>
                </a:tc>
                <a:tc>
                  <a:txBody>
                    <a:bodyPr/>
                    <a:lstStyle/>
                    <a:p>
                      <a:pPr marL="0" lvl="0" indent="0" algn="ctr" rtl="0">
                        <a:spcBef>
                          <a:spcPts val="0"/>
                        </a:spcBef>
                        <a:spcAft>
                          <a:spcPts val="0"/>
                        </a:spcAft>
                        <a:buNone/>
                      </a:pPr>
                      <a:r>
                        <a:rPr lang="en-GB"/>
                        <a:t>2</a:t>
                      </a:r>
                      <a:endParaRPr/>
                    </a:p>
                  </a:txBody>
                  <a:tcPr marL="91425" marR="91425" marT="91425" marB="91425" anchor="ctr"/>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GB"/>
                        <a:t>5</a:t>
                      </a:r>
                      <a:endParaRPr/>
                    </a:p>
                  </a:txBody>
                  <a:tcPr marL="91425" marR="91425" marT="91425" marB="91425" anchor="ctr"/>
                </a:tc>
                <a:tc>
                  <a:txBody>
                    <a:bodyPr/>
                    <a:lstStyle/>
                    <a:p>
                      <a:pPr marL="0" lvl="0" indent="0" algn="l" rtl="0">
                        <a:spcBef>
                          <a:spcPts val="0"/>
                        </a:spcBef>
                        <a:spcAft>
                          <a:spcPts val="0"/>
                        </a:spcAft>
                        <a:buNone/>
                      </a:pPr>
                      <a:r>
                        <a:rPr lang="en-GB"/>
                        <a:t>Create Project Interface design</a:t>
                      </a:r>
                      <a:endParaRPr/>
                    </a:p>
                  </a:txBody>
                  <a:tcPr marL="91425" marR="91425" marT="91425" marB="91425"/>
                </a:tc>
                <a:tc>
                  <a:txBody>
                    <a:bodyPr/>
                    <a:lstStyle/>
                    <a:p>
                      <a:pPr marL="0" lvl="0" indent="0" algn="ctr" rtl="0">
                        <a:spcBef>
                          <a:spcPts val="0"/>
                        </a:spcBef>
                        <a:spcAft>
                          <a:spcPts val="0"/>
                        </a:spcAft>
                        <a:buNone/>
                      </a:pPr>
                      <a:r>
                        <a:rPr lang="en-GB"/>
                        <a:t>3</a:t>
                      </a:r>
                      <a:endParaRPr/>
                    </a:p>
                  </a:txBody>
                  <a:tcPr marL="91425" marR="91425" marT="91425" marB="91425" anchor="ctr"/>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GB"/>
                        <a:t>6</a:t>
                      </a:r>
                      <a:endParaRPr/>
                    </a:p>
                  </a:txBody>
                  <a:tcPr marL="91425" marR="91425" marT="91425" marB="91425" anchor="ctr"/>
                </a:tc>
                <a:tc>
                  <a:txBody>
                    <a:bodyPr/>
                    <a:lstStyle/>
                    <a:p>
                      <a:pPr marL="0" lvl="0" indent="0" algn="l" rtl="0">
                        <a:spcBef>
                          <a:spcPts val="0"/>
                        </a:spcBef>
                        <a:spcAft>
                          <a:spcPts val="0"/>
                        </a:spcAft>
                        <a:buNone/>
                      </a:pPr>
                      <a:r>
                        <a:rPr lang="en-GB"/>
                        <a:t>Create Project implementation</a:t>
                      </a:r>
                      <a:endParaRPr/>
                    </a:p>
                  </a:txBody>
                  <a:tcPr marL="91425" marR="91425" marT="91425" marB="91425"/>
                </a:tc>
                <a:tc>
                  <a:txBody>
                    <a:bodyPr/>
                    <a:lstStyle/>
                    <a:p>
                      <a:pPr marL="0" lvl="0" indent="0" algn="ctr" rtl="0">
                        <a:spcBef>
                          <a:spcPts val="0"/>
                        </a:spcBef>
                        <a:spcAft>
                          <a:spcPts val="0"/>
                        </a:spcAft>
                        <a:buNone/>
                      </a:pPr>
                      <a:r>
                        <a:rPr lang="en-GB"/>
                        <a:t>3</a:t>
                      </a:r>
                      <a:endParaRPr/>
                    </a:p>
                  </a:txBody>
                  <a:tcPr marL="91425" marR="91425" marT="91425" marB="91425" anchor="ctr"/>
                </a:tc>
                <a:extLst>
                  <a:ext uri="{0D108BD9-81ED-4DB2-BD59-A6C34878D82A}">
                    <a16:rowId xmlns:a16="http://schemas.microsoft.com/office/drawing/2014/main" val="10006"/>
                  </a:ext>
                </a:extLst>
              </a:tr>
              <a:tr h="381000">
                <a:tc>
                  <a:txBody>
                    <a:bodyPr/>
                    <a:lstStyle/>
                    <a:p>
                      <a:pPr marL="0" lvl="0" indent="0" algn="ctr" rtl="0">
                        <a:spcBef>
                          <a:spcPts val="0"/>
                        </a:spcBef>
                        <a:spcAft>
                          <a:spcPts val="0"/>
                        </a:spcAft>
                        <a:buNone/>
                      </a:pPr>
                      <a:r>
                        <a:rPr lang="en-GB"/>
                        <a:t>7</a:t>
                      </a:r>
                      <a:endParaRPr/>
                    </a:p>
                  </a:txBody>
                  <a:tcPr marL="91425" marR="91425" marT="91425" marB="91425" anchor="ctr"/>
                </a:tc>
                <a:tc>
                  <a:txBody>
                    <a:bodyPr/>
                    <a:lstStyle/>
                    <a:p>
                      <a:pPr marL="0" lvl="0" indent="0" algn="l" rtl="0">
                        <a:spcBef>
                          <a:spcPts val="0"/>
                        </a:spcBef>
                        <a:spcAft>
                          <a:spcPts val="0"/>
                        </a:spcAft>
                        <a:buNone/>
                      </a:pPr>
                      <a:r>
                        <a:rPr lang="en-GB"/>
                        <a:t>Create Project implementation</a:t>
                      </a:r>
                      <a:endParaRPr/>
                    </a:p>
                  </a:txBody>
                  <a:tcPr marL="91425" marR="91425" marT="91425" marB="91425"/>
                </a:tc>
                <a:tc>
                  <a:txBody>
                    <a:bodyPr/>
                    <a:lstStyle/>
                    <a:p>
                      <a:pPr marL="0" lvl="0" indent="0" algn="ctr" rtl="0">
                        <a:spcBef>
                          <a:spcPts val="0"/>
                        </a:spcBef>
                        <a:spcAft>
                          <a:spcPts val="0"/>
                        </a:spcAft>
                        <a:buNone/>
                      </a:pPr>
                      <a:r>
                        <a:rPr lang="en-GB"/>
                        <a:t>3</a:t>
                      </a:r>
                      <a:endParaRPr/>
                    </a:p>
                  </a:txBody>
                  <a:tcPr marL="91425" marR="91425" marT="91425" marB="91425" anchor="ctr"/>
                </a:tc>
                <a:extLst>
                  <a:ext uri="{0D108BD9-81ED-4DB2-BD59-A6C34878D82A}">
                    <a16:rowId xmlns:a16="http://schemas.microsoft.com/office/drawing/2014/main" val="10007"/>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8"/>
          <p:cNvPicPr preferRelativeResize="0"/>
          <p:nvPr/>
        </p:nvPicPr>
        <p:blipFill>
          <a:blip r:embed="rId3">
            <a:alphaModFix/>
          </a:blip>
          <a:stretch>
            <a:fillRect/>
          </a:stretch>
        </p:blipFill>
        <p:spPr>
          <a:xfrm>
            <a:off x="63675" y="4805525"/>
            <a:ext cx="983424" cy="281375"/>
          </a:xfrm>
          <a:prstGeom prst="rect">
            <a:avLst/>
          </a:prstGeom>
          <a:noFill/>
          <a:ln>
            <a:noFill/>
          </a:ln>
        </p:spPr>
      </p:pic>
      <p:cxnSp>
        <p:nvCxnSpPr>
          <p:cNvPr id="99" name="Google Shape;99;p18"/>
          <p:cNvCxnSpPr/>
          <p:nvPr/>
        </p:nvCxnSpPr>
        <p:spPr>
          <a:xfrm>
            <a:off x="264000" y="693350"/>
            <a:ext cx="8616000" cy="0"/>
          </a:xfrm>
          <a:prstGeom prst="straightConnector1">
            <a:avLst/>
          </a:prstGeom>
          <a:noFill/>
          <a:ln w="28575" cap="flat" cmpd="sng">
            <a:solidFill>
              <a:srgbClr val="8C1A4B"/>
            </a:solidFill>
            <a:prstDash val="solid"/>
            <a:round/>
            <a:headEnd type="none" w="med" len="med"/>
            <a:tailEnd type="none" w="med" len="med"/>
          </a:ln>
        </p:spPr>
      </p:cxnSp>
      <p:sp>
        <p:nvSpPr>
          <p:cNvPr id="100" name="Google Shape;100;p18"/>
          <p:cNvSpPr txBox="1"/>
          <p:nvPr/>
        </p:nvSpPr>
        <p:spPr>
          <a:xfrm>
            <a:off x="264000" y="42450"/>
            <a:ext cx="6266100" cy="708000"/>
          </a:xfrm>
          <a:prstGeom prst="rect">
            <a:avLst/>
          </a:prstGeom>
          <a:noFill/>
          <a:ln>
            <a:noFill/>
          </a:ln>
        </p:spPr>
        <p:txBody>
          <a:bodyPr spcFirstLastPara="1" wrap="square" lIns="91425" tIns="91425" rIns="91425" bIns="91425" anchor="t" anchorCtr="0">
            <a:spAutoFit/>
          </a:bodyPr>
          <a:lstStyle/>
          <a:p>
            <a:pPr marL="457200" marR="0" lvl="0" indent="-444500" algn="l" rtl="0">
              <a:lnSpc>
                <a:spcPct val="115000"/>
              </a:lnSpc>
              <a:spcBef>
                <a:spcPts val="0"/>
              </a:spcBef>
              <a:spcAft>
                <a:spcPts val="0"/>
              </a:spcAft>
              <a:buClr>
                <a:srgbClr val="8C1A4B"/>
              </a:buClr>
              <a:buSzPts val="3400"/>
              <a:buFont typeface="Calibri"/>
              <a:buAutoNum type="arabicPeriod" startAt="4"/>
            </a:pPr>
            <a:r>
              <a:rPr lang="en-GB" sz="3400" b="1">
                <a:solidFill>
                  <a:srgbClr val="8C1A4B"/>
                </a:solidFill>
                <a:latin typeface="Calibri"/>
                <a:ea typeface="Calibri"/>
                <a:cs typeface="Calibri"/>
                <a:sym typeface="Calibri"/>
              </a:rPr>
              <a:t>Project Environment</a:t>
            </a:r>
            <a:endParaRPr sz="3400" b="1">
              <a:solidFill>
                <a:srgbClr val="8C1A4B"/>
              </a:solidFill>
              <a:latin typeface="Calibri"/>
              <a:ea typeface="Calibri"/>
              <a:cs typeface="Calibri"/>
              <a:sym typeface="Calibri"/>
            </a:endParaRPr>
          </a:p>
        </p:txBody>
      </p:sp>
      <p:pic>
        <p:nvPicPr>
          <p:cNvPr id="101" name="Google Shape;101;p18"/>
          <p:cNvPicPr preferRelativeResize="0"/>
          <p:nvPr/>
        </p:nvPicPr>
        <p:blipFill>
          <a:blip r:embed="rId4">
            <a:alphaModFix/>
          </a:blip>
          <a:stretch>
            <a:fillRect/>
          </a:stretch>
        </p:blipFill>
        <p:spPr>
          <a:xfrm>
            <a:off x="2148863" y="1408773"/>
            <a:ext cx="944950" cy="755225"/>
          </a:xfrm>
          <a:prstGeom prst="rect">
            <a:avLst/>
          </a:prstGeom>
          <a:noFill/>
          <a:ln>
            <a:noFill/>
          </a:ln>
        </p:spPr>
      </p:pic>
      <p:pic>
        <p:nvPicPr>
          <p:cNvPr id="102" name="Google Shape;102;p18"/>
          <p:cNvPicPr preferRelativeResize="0"/>
          <p:nvPr/>
        </p:nvPicPr>
        <p:blipFill>
          <a:blip r:embed="rId5">
            <a:alphaModFix/>
          </a:blip>
          <a:stretch>
            <a:fillRect/>
          </a:stretch>
        </p:blipFill>
        <p:spPr>
          <a:xfrm>
            <a:off x="4174275" y="3167753"/>
            <a:ext cx="863300" cy="863320"/>
          </a:xfrm>
          <a:prstGeom prst="rect">
            <a:avLst/>
          </a:prstGeom>
          <a:noFill/>
          <a:ln>
            <a:noFill/>
          </a:ln>
        </p:spPr>
      </p:pic>
      <p:pic>
        <p:nvPicPr>
          <p:cNvPr id="103" name="Google Shape;103;p18"/>
          <p:cNvPicPr preferRelativeResize="0"/>
          <p:nvPr/>
        </p:nvPicPr>
        <p:blipFill>
          <a:blip r:embed="rId6">
            <a:alphaModFix/>
          </a:blip>
          <a:stretch>
            <a:fillRect/>
          </a:stretch>
        </p:blipFill>
        <p:spPr>
          <a:xfrm>
            <a:off x="2301725" y="3167738"/>
            <a:ext cx="639256" cy="863325"/>
          </a:xfrm>
          <a:prstGeom prst="rect">
            <a:avLst/>
          </a:prstGeom>
          <a:noFill/>
          <a:ln>
            <a:noFill/>
          </a:ln>
        </p:spPr>
      </p:pic>
      <p:pic>
        <p:nvPicPr>
          <p:cNvPr id="104" name="Google Shape;104;p18"/>
          <p:cNvPicPr preferRelativeResize="0"/>
          <p:nvPr/>
        </p:nvPicPr>
        <p:blipFill>
          <a:blip r:embed="rId7">
            <a:alphaModFix/>
          </a:blip>
          <a:stretch>
            <a:fillRect/>
          </a:stretch>
        </p:blipFill>
        <p:spPr>
          <a:xfrm>
            <a:off x="6118025" y="3202450"/>
            <a:ext cx="809250" cy="793914"/>
          </a:xfrm>
          <a:prstGeom prst="rect">
            <a:avLst/>
          </a:prstGeom>
          <a:noFill/>
          <a:ln>
            <a:noFill/>
          </a:ln>
        </p:spPr>
      </p:pic>
      <p:sp>
        <p:nvSpPr>
          <p:cNvPr id="105" name="Google Shape;105;p18"/>
          <p:cNvSpPr txBox="1"/>
          <p:nvPr/>
        </p:nvSpPr>
        <p:spPr>
          <a:xfrm>
            <a:off x="3693325" y="2348425"/>
            <a:ext cx="182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React JS</a:t>
            </a:r>
            <a:endParaRPr/>
          </a:p>
        </p:txBody>
      </p:sp>
      <p:pic>
        <p:nvPicPr>
          <p:cNvPr id="106" name="Google Shape;106;p18"/>
          <p:cNvPicPr preferRelativeResize="0"/>
          <p:nvPr/>
        </p:nvPicPr>
        <p:blipFill>
          <a:blip r:embed="rId8">
            <a:alphaModFix/>
          </a:blip>
          <a:stretch>
            <a:fillRect/>
          </a:stretch>
        </p:blipFill>
        <p:spPr>
          <a:xfrm>
            <a:off x="4114213" y="1358781"/>
            <a:ext cx="983424" cy="855218"/>
          </a:xfrm>
          <a:prstGeom prst="rect">
            <a:avLst/>
          </a:prstGeom>
          <a:noFill/>
          <a:ln>
            <a:noFill/>
          </a:ln>
        </p:spPr>
      </p:pic>
      <p:sp>
        <p:nvSpPr>
          <p:cNvPr id="107" name="Google Shape;107;p18"/>
          <p:cNvSpPr txBox="1"/>
          <p:nvPr/>
        </p:nvSpPr>
        <p:spPr>
          <a:xfrm>
            <a:off x="1708738" y="4191438"/>
            <a:ext cx="182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Java</a:t>
            </a:r>
            <a:endParaRPr/>
          </a:p>
        </p:txBody>
      </p:sp>
      <p:sp>
        <p:nvSpPr>
          <p:cNvPr id="108" name="Google Shape;108;p18"/>
          <p:cNvSpPr txBox="1"/>
          <p:nvPr/>
        </p:nvSpPr>
        <p:spPr>
          <a:xfrm>
            <a:off x="1708738" y="2348425"/>
            <a:ext cx="182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Bootstrap</a:t>
            </a:r>
            <a:endParaRPr/>
          </a:p>
        </p:txBody>
      </p:sp>
      <p:pic>
        <p:nvPicPr>
          <p:cNvPr id="109" name="Google Shape;109;p18"/>
          <p:cNvPicPr preferRelativeResize="0"/>
          <p:nvPr/>
        </p:nvPicPr>
        <p:blipFill>
          <a:blip r:embed="rId9">
            <a:alphaModFix/>
          </a:blip>
          <a:stretch>
            <a:fillRect/>
          </a:stretch>
        </p:blipFill>
        <p:spPr>
          <a:xfrm>
            <a:off x="6118037" y="1381761"/>
            <a:ext cx="809250" cy="809250"/>
          </a:xfrm>
          <a:prstGeom prst="rect">
            <a:avLst/>
          </a:prstGeom>
          <a:noFill/>
          <a:ln>
            <a:noFill/>
          </a:ln>
        </p:spPr>
      </p:pic>
      <p:sp>
        <p:nvSpPr>
          <p:cNvPr id="110" name="Google Shape;110;p18"/>
          <p:cNvSpPr txBox="1"/>
          <p:nvPr/>
        </p:nvSpPr>
        <p:spPr>
          <a:xfrm>
            <a:off x="5610050" y="2348425"/>
            <a:ext cx="182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Spring Boot</a:t>
            </a:r>
            <a:endParaRPr/>
          </a:p>
        </p:txBody>
      </p:sp>
      <p:sp>
        <p:nvSpPr>
          <p:cNvPr id="111" name="Google Shape;111;p18"/>
          <p:cNvSpPr txBox="1"/>
          <p:nvPr/>
        </p:nvSpPr>
        <p:spPr>
          <a:xfrm>
            <a:off x="3693313" y="4191450"/>
            <a:ext cx="182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JavaScript</a:t>
            </a:r>
            <a:endParaRPr/>
          </a:p>
        </p:txBody>
      </p:sp>
      <p:sp>
        <p:nvSpPr>
          <p:cNvPr id="112" name="Google Shape;112;p18"/>
          <p:cNvSpPr txBox="1"/>
          <p:nvPr/>
        </p:nvSpPr>
        <p:spPr>
          <a:xfrm>
            <a:off x="5610038" y="4159825"/>
            <a:ext cx="182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MySQL</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Google Shape;117;p19"/>
          <p:cNvPicPr preferRelativeResize="0"/>
          <p:nvPr/>
        </p:nvPicPr>
        <p:blipFill>
          <a:blip r:embed="rId3">
            <a:alphaModFix/>
          </a:blip>
          <a:stretch>
            <a:fillRect/>
          </a:stretch>
        </p:blipFill>
        <p:spPr>
          <a:xfrm>
            <a:off x="3773550" y="854538"/>
            <a:ext cx="1614500" cy="1614500"/>
          </a:xfrm>
          <a:prstGeom prst="rect">
            <a:avLst/>
          </a:prstGeom>
          <a:noFill/>
          <a:ln>
            <a:noFill/>
          </a:ln>
        </p:spPr>
      </p:pic>
      <p:pic>
        <p:nvPicPr>
          <p:cNvPr id="118" name="Google Shape;118;p19"/>
          <p:cNvPicPr preferRelativeResize="0"/>
          <p:nvPr/>
        </p:nvPicPr>
        <p:blipFill>
          <a:blip r:embed="rId4">
            <a:alphaModFix/>
          </a:blip>
          <a:stretch>
            <a:fillRect/>
          </a:stretch>
        </p:blipFill>
        <p:spPr>
          <a:xfrm>
            <a:off x="63675" y="4805525"/>
            <a:ext cx="983424" cy="281375"/>
          </a:xfrm>
          <a:prstGeom prst="rect">
            <a:avLst/>
          </a:prstGeom>
          <a:noFill/>
          <a:ln>
            <a:noFill/>
          </a:ln>
        </p:spPr>
      </p:pic>
      <p:cxnSp>
        <p:nvCxnSpPr>
          <p:cNvPr id="119" name="Google Shape;119;p19"/>
          <p:cNvCxnSpPr/>
          <p:nvPr/>
        </p:nvCxnSpPr>
        <p:spPr>
          <a:xfrm>
            <a:off x="264000" y="693350"/>
            <a:ext cx="8616000" cy="0"/>
          </a:xfrm>
          <a:prstGeom prst="straightConnector1">
            <a:avLst/>
          </a:prstGeom>
          <a:noFill/>
          <a:ln w="28575" cap="flat" cmpd="sng">
            <a:solidFill>
              <a:srgbClr val="8C1A4B"/>
            </a:solidFill>
            <a:prstDash val="solid"/>
            <a:round/>
            <a:headEnd type="none" w="med" len="med"/>
            <a:tailEnd type="none" w="med" len="med"/>
          </a:ln>
        </p:spPr>
      </p:cxnSp>
      <p:sp>
        <p:nvSpPr>
          <p:cNvPr id="120" name="Google Shape;120;p19"/>
          <p:cNvSpPr txBox="1"/>
          <p:nvPr/>
        </p:nvSpPr>
        <p:spPr>
          <a:xfrm>
            <a:off x="264000" y="42450"/>
            <a:ext cx="6266100" cy="708000"/>
          </a:xfrm>
          <a:prstGeom prst="rect">
            <a:avLst/>
          </a:prstGeom>
          <a:noFill/>
          <a:ln>
            <a:noFill/>
          </a:ln>
        </p:spPr>
        <p:txBody>
          <a:bodyPr spcFirstLastPara="1" wrap="square" lIns="91425" tIns="91425" rIns="91425" bIns="91425" anchor="t" anchorCtr="0">
            <a:spAutoFit/>
          </a:bodyPr>
          <a:lstStyle/>
          <a:p>
            <a:pPr marL="457200" marR="0" lvl="0" indent="-444500" algn="l" rtl="0">
              <a:lnSpc>
                <a:spcPct val="115000"/>
              </a:lnSpc>
              <a:spcBef>
                <a:spcPts val="0"/>
              </a:spcBef>
              <a:spcAft>
                <a:spcPts val="0"/>
              </a:spcAft>
              <a:buClr>
                <a:srgbClr val="8C1A4B"/>
              </a:buClr>
              <a:buSzPts val="3400"/>
              <a:buFont typeface="Calibri"/>
              <a:buAutoNum type="arabicPeriod" startAt="5"/>
            </a:pPr>
            <a:r>
              <a:rPr lang="en-GB" sz="3400" b="1">
                <a:solidFill>
                  <a:srgbClr val="8C1A4B"/>
                </a:solidFill>
                <a:latin typeface="Calibri"/>
                <a:ea typeface="Calibri"/>
                <a:cs typeface="Calibri"/>
                <a:sym typeface="Calibri"/>
              </a:rPr>
              <a:t>Tools</a:t>
            </a:r>
            <a:endParaRPr sz="3400" b="1">
              <a:solidFill>
                <a:srgbClr val="8C1A4B"/>
              </a:solidFill>
              <a:latin typeface="Calibri"/>
              <a:ea typeface="Calibri"/>
              <a:cs typeface="Calibri"/>
              <a:sym typeface="Calibri"/>
            </a:endParaRPr>
          </a:p>
        </p:txBody>
      </p:sp>
      <p:pic>
        <p:nvPicPr>
          <p:cNvPr id="121" name="Google Shape;121;p19"/>
          <p:cNvPicPr preferRelativeResize="0"/>
          <p:nvPr/>
        </p:nvPicPr>
        <p:blipFill>
          <a:blip r:embed="rId5">
            <a:alphaModFix/>
          </a:blip>
          <a:stretch>
            <a:fillRect/>
          </a:stretch>
        </p:blipFill>
        <p:spPr>
          <a:xfrm>
            <a:off x="1981750" y="1196749"/>
            <a:ext cx="930074" cy="930074"/>
          </a:xfrm>
          <a:prstGeom prst="rect">
            <a:avLst/>
          </a:prstGeom>
          <a:noFill/>
          <a:ln>
            <a:noFill/>
          </a:ln>
        </p:spPr>
      </p:pic>
      <p:sp>
        <p:nvSpPr>
          <p:cNvPr id="122" name="Google Shape;122;p19"/>
          <p:cNvSpPr txBox="1"/>
          <p:nvPr/>
        </p:nvSpPr>
        <p:spPr>
          <a:xfrm>
            <a:off x="1534175" y="2171550"/>
            <a:ext cx="182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Visual Studio Code</a:t>
            </a:r>
            <a:endParaRPr/>
          </a:p>
        </p:txBody>
      </p:sp>
      <p:sp>
        <p:nvSpPr>
          <p:cNvPr id="123" name="Google Shape;123;p19"/>
          <p:cNvSpPr txBox="1"/>
          <p:nvPr/>
        </p:nvSpPr>
        <p:spPr>
          <a:xfrm>
            <a:off x="3668200" y="2171550"/>
            <a:ext cx="182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Spring Tool Suite</a:t>
            </a:r>
            <a:endParaRPr/>
          </a:p>
        </p:txBody>
      </p:sp>
      <p:pic>
        <p:nvPicPr>
          <p:cNvPr id="124" name="Google Shape;124;p19"/>
          <p:cNvPicPr preferRelativeResize="0"/>
          <p:nvPr/>
        </p:nvPicPr>
        <p:blipFill>
          <a:blip r:embed="rId6">
            <a:alphaModFix/>
          </a:blip>
          <a:stretch>
            <a:fillRect/>
          </a:stretch>
        </p:blipFill>
        <p:spPr>
          <a:xfrm>
            <a:off x="6205500" y="1170088"/>
            <a:ext cx="983425" cy="983425"/>
          </a:xfrm>
          <a:prstGeom prst="rect">
            <a:avLst/>
          </a:prstGeom>
          <a:noFill/>
          <a:ln>
            <a:noFill/>
          </a:ln>
        </p:spPr>
      </p:pic>
      <p:sp>
        <p:nvSpPr>
          <p:cNvPr id="125" name="Google Shape;125;p19"/>
          <p:cNvSpPr txBox="1"/>
          <p:nvPr/>
        </p:nvSpPr>
        <p:spPr>
          <a:xfrm>
            <a:off x="5784600" y="2171550"/>
            <a:ext cx="182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GitHub</a:t>
            </a:r>
            <a:endParaRPr/>
          </a:p>
        </p:txBody>
      </p:sp>
      <p:pic>
        <p:nvPicPr>
          <p:cNvPr id="126" name="Google Shape;126;p19"/>
          <p:cNvPicPr preferRelativeResize="0"/>
          <p:nvPr/>
        </p:nvPicPr>
        <p:blipFill>
          <a:blip r:embed="rId7">
            <a:alphaModFix/>
          </a:blip>
          <a:stretch>
            <a:fillRect/>
          </a:stretch>
        </p:blipFill>
        <p:spPr>
          <a:xfrm>
            <a:off x="1849326" y="3053300"/>
            <a:ext cx="1194926" cy="1194926"/>
          </a:xfrm>
          <a:prstGeom prst="rect">
            <a:avLst/>
          </a:prstGeom>
          <a:noFill/>
          <a:ln>
            <a:noFill/>
          </a:ln>
        </p:spPr>
      </p:pic>
      <p:sp>
        <p:nvSpPr>
          <p:cNvPr id="127" name="Google Shape;127;p19"/>
          <p:cNvSpPr txBox="1"/>
          <p:nvPr/>
        </p:nvSpPr>
        <p:spPr>
          <a:xfrm>
            <a:off x="1534188" y="4248225"/>
            <a:ext cx="182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Figma</a:t>
            </a:r>
            <a:endParaRPr/>
          </a:p>
        </p:txBody>
      </p:sp>
      <p:sp>
        <p:nvSpPr>
          <p:cNvPr id="128" name="Google Shape;128;p19"/>
          <p:cNvSpPr txBox="1"/>
          <p:nvPr/>
        </p:nvSpPr>
        <p:spPr>
          <a:xfrm>
            <a:off x="3600100" y="4219925"/>
            <a:ext cx="182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Draw.io</a:t>
            </a:r>
            <a:endParaRPr/>
          </a:p>
        </p:txBody>
      </p:sp>
      <p:pic>
        <p:nvPicPr>
          <p:cNvPr id="129" name="Google Shape;129;p19"/>
          <p:cNvPicPr preferRelativeResize="0"/>
          <p:nvPr/>
        </p:nvPicPr>
        <p:blipFill>
          <a:blip r:embed="rId8">
            <a:alphaModFix/>
          </a:blip>
          <a:stretch>
            <a:fillRect/>
          </a:stretch>
        </p:blipFill>
        <p:spPr>
          <a:xfrm>
            <a:off x="4020988" y="3159041"/>
            <a:ext cx="983425" cy="983448"/>
          </a:xfrm>
          <a:prstGeom prst="rect">
            <a:avLst/>
          </a:prstGeom>
          <a:noFill/>
          <a:ln>
            <a:noFill/>
          </a:ln>
        </p:spPr>
      </p:pic>
      <p:pic>
        <p:nvPicPr>
          <p:cNvPr id="130" name="Google Shape;130;p19"/>
          <p:cNvPicPr preferRelativeResize="0"/>
          <p:nvPr/>
        </p:nvPicPr>
        <p:blipFill>
          <a:blip r:embed="rId9">
            <a:alphaModFix/>
          </a:blip>
          <a:stretch>
            <a:fillRect/>
          </a:stretch>
        </p:blipFill>
        <p:spPr>
          <a:xfrm>
            <a:off x="6009814" y="2963373"/>
            <a:ext cx="1374802" cy="1374776"/>
          </a:xfrm>
          <a:prstGeom prst="rect">
            <a:avLst/>
          </a:prstGeom>
          <a:noFill/>
          <a:ln>
            <a:noFill/>
          </a:ln>
        </p:spPr>
      </p:pic>
      <p:sp>
        <p:nvSpPr>
          <p:cNvPr id="131" name="Google Shape;131;p19"/>
          <p:cNvSpPr txBox="1"/>
          <p:nvPr/>
        </p:nvSpPr>
        <p:spPr>
          <a:xfrm>
            <a:off x="5784588" y="4219925"/>
            <a:ext cx="182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Google Docs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0"/>
          <p:cNvPicPr preferRelativeResize="0"/>
          <p:nvPr/>
        </p:nvPicPr>
        <p:blipFill>
          <a:blip r:embed="rId3">
            <a:alphaModFix/>
          </a:blip>
          <a:stretch>
            <a:fillRect/>
          </a:stretch>
        </p:blipFill>
        <p:spPr>
          <a:xfrm>
            <a:off x="63675" y="4805525"/>
            <a:ext cx="983424" cy="281375"/>
          </a:xfrm>
          <a:prstGeom prst="rect">
            <a:avLst/>
          </a:prstGeom>
          <a:noFill/>
          <a:ln>
            <a:noFill/>
          </a:ln>
        </p:spPr>
      </p:pic>
      <p:cxnSp>
        <p:nvCxnSpPr>
          <p:cNvPr id="137" name="Google Shape;137;p20"/>
          <p:cNvCxnSpPr/>
          <p:nvPr/>
        </p:nvCxnSpPr>
        <p:spPr>
          <a:xfrm>
            <a:off x="264000" y="693350"/>
            <a:ext cx="8616000" cy="0"/>
          </a:xfrm>
          <a:prstGeom prst="straightConnector1">
            <a:avLst/>
          </a:prstGeom>
          <a:noFill/>
          <a:ln w="28575" cap="flat" cmpd="sng">
            <a:solidFill>
              <a:srgbClr val="8C1A4B"/>
            </a:solidFill>
            <a:prstDash val="solid"/>
            <a:round/>
            <a:headEnd type="none" w="med" len="med"/>
            <a:tailEnd type="none" w="med" len="med"/>
          </a:ln>
        </p:spPr>
      </p:cxnSp>
      <p:sp>
        <p:nvSpPr>
          <p:cNvPr id="138" name="Google Shape;138;p20"/>
          <p:cNvSpPr txBox="1"/>
          <p:nvPr/>
        </p:nvSpPr>
        <p:spPr>
          <a:xfrm>
            <a:off x="264000" y="42450"/>
            <a:ext cx="6266100" cy="708000"/>
          </a:xfrm>
          <a:prstGeom prst="rect">
            <a:avLst/>
          </a:prstGeom>
          <a:noFill/>
          <a:ln>
            <a:noFill/>
          </a:ln>
        </p:spPr>
        <p:txBody>
          <a:bodyPr spcFirstLastPara="1" wrap="square" lIns="91425" tIns="91425" rIns="91425" bIns="91425" anchor="t" anchorCtr="0">
            <a:spAutoFit/>
          </a:bodyPr>
          <a:lstStyle/>
          <a:p>
            <a:pPr marL="457200" marR="0" lvl="0" indent="-444500" algn="l" rtl="0">
              <a:lnSpc>
                <a:spcPct val="115000"/>
              </a:lnSpc>
              <a:spcBef>
                <a:spcPts val="0"/>
              </a:spcBef>
              <a:spcAft>
                <a:spcPts val="0"/>
              </a:spcAft>
              <a:buClr>
                <a:srgbClr val="8C1A4B"/>
              </a:buClr>
              <a:buSzPts val="3400"/>
              <a:buFont typeface="Calibri"/>
              <a:buAutoNum type="arabicPeriod" startAt="6"/>
            </a:pPr>
            <a:r>
              <a:rPr lang="en-GB" sz="3400" b="1">
                <a:solidFill>
                  <a:srgbClr val="8C1A4B"/>
                </a:solidFill>
                <a:latin typeface="Calibri"/>
                <a:ea typeface="Calibri"/>
                <a:cs typeface="Calibri"/>
                <a:sym typeface="Calibri"/>
              </a:rPr>
              <a:t>Project Design</a:t>
            </a:r>
            <a:endParaRPr sz="3400" b="1">
              <a:solidFill>
                <a:srgbClr val="8C1A4B"/>
              </a:solidFill>
              <a:latin typeface="Calibri"/>
              <a:ea typeface="Calibri"/>
              <a:cs typeface="Calibri"/>
              <a:sym typeface="Calibri"/>
            </a:endParaRPr>
          </a:p>
        </p:txBody>
      </p:sp>
      <p:pic>
        <p:nvPicPr>
          <p:cNvPr id="139" name="Google Shape;139;p20"/>
          <p:cNvPicPr preferRelativeResize="0"/>
          <p:nvPr/>
        </p:nvPicPr>
        <p:blipFill>
          <a:blip r:embed="rId4">
            <a:alphaModFix/>
          </a:blip>
          <a:stretch>
            <a:fillRect/>
          </a:stretch>
        </p:blipFill>
        <p:spPr>
          <a:xfrm>
            <a:off x="1418825" y="833000"/>
            <a:ext cx="4297750" cy="3811450"/>
          </a:xfrm>
          <a:prstGeom prst="rect">
            <a:avLst/>
          </a:prstGeom>
          <a:noFill/>
          <a:ln>
            <a:noFill/>
          </a:ln>
        </p:spPr>
      </p:pic>
      <p:sp>
        <p:nvSpPr>
          <p:cNvPr id="140" name="Google Shape;140;p20"/>
          <p:cNvSpPr txBox="1"/>
          <p:nvPr/>
        </p:nvSpPr>
        <p:spPr>
          <a:xfrm>
            <a:off x="5893450" y="2215375"/>
            <a:ext cx="28734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u="sng">
                <a:solidFill>
                  <a:schemeClr val="hlink"/>
                </a:solidFill>
                <a:hlinkClick r:id="rId5"/>
              </a:rPr>
              <a:t>https://www.figma.com/file/88hzqaiTxuBNj3s01aqCR3/M11%3APrototype?node-id=0%3A1&amp;t=NF4Uh3P1Cg6fN6QK-1</a:t>
            </a:r>
            <a:r>
              <a:rPr lang="en-GB"/>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a:blip r:embed="rId3">
            <a:alphaModFix/>
          </a:blip>
          <a:stretch>
            <a:fillRect/>
          </a:stretch>
        </p:blipFill>
        <p:spPr>
          <a:xfrm>
            <a:off x="63675" y="4805525"/>
            <a:ext cx="983424" cy="281375"/>
          </a:xfrm>
          <a:prstGeom prst="rect">
            <a:avLst/>
          </a:prstGeom>
          <a:noFill/>
          <a:ln>
            <a:noFill/>
          </a:ln>
        </p:spPr>
      </p:pic>
      <p:cxnSp>
        <p:nvCxnSpPr>
          <p:cNvPr id="146" name="Google Shape;146;p21"/>
          <p:cNvCxnSpPr/>
          <p:nvPr/>
        </p:nvCxnSpPr>
        <p:spPr>
          <a:xfrm>
            <a:off x="264000" y="693350"/>
            <a:ext cx="8616000" cy="0"/>
          </a:xfrm>
          <a:prstGeom prst="straightConnector1">
            <a:avLst/>
          </a:prstGeom>
          <a:noFill/>
          <a:ln w="28575" cap="flat" cmpd="sng">
            <a:solidFill>
              <a:srgbClr val="8C1A4B"/>
            </a:solidFill>
            <a:prstDash val="solid"/>
            <a:round/>
            <a:headEnd type="none" w="med" len="med"/>
            <a:tailEnd type="none" w="med" len="med"/>
          </a:ln>
        </p:spPr>
      </p:cxnSp>
      <p:sp>
        <p:nvSpPr>
          <p:cNvPr id="147" name="Google Shape;147;p21"/>
          <p:cNvSpPr txBox="1"/>
          <p:nvPr/>
        </p:nvSpPr>
        <p:spPr>
          <a:xfrm>
            <a:off x="264000" y="42450"/>
            <a:ext cx="6266100" cy="708000"/>
          </a:xfrm>
          <a:prstGeom prst="rect">
            <a:avLst/>
          </a:prstGeom>
          <a:noFill/>
          <a:ln>
            <a:noFill/>
          </a:ln>
        </p:spPr>
        <p:txBody>
          <a:bodyPr spcFirstLastPara="1" wrap="square" lIns="91425" tIns="91425" rIns="91425" bIns="91425" anchor="t" anchorCtr="0">
            <a:spAutoFit/>
          </a:bodyPr>
          <a:lstStyle/>
          <a:p>
            <a:pPr marL="457200" marR="0" lvl="0" indent="-444500" algn="l" rtl="0">
              <a:lnSpc>
                <a:spcPct val="115000"/>
              </a:lnSpc>
              <a:spcBef>
                <a:spcPts val="0"/>
              </a:spcBef>
              <a:spcAft>
                <a:spcPts val="0"/>
              </a:spcAft>
              <a:buClr>
                <a:srgbClr val="8C1A4B"/>
              </a:buClr>
              <a:buSzPts val="3400"/>
              <a:buFont typeface="Calibri"/>
              <a:buAutoNum type="arabicPeriod" startAt="7"/>
            </a:pPr>
            <a:r>
              <a:rPr lang="en-GB" sz="3400" b="1">
                <a:solidFill>
                  <a:srgbClr val="8C1A4B"/>
                </a:solidFill>
                <a:latin typeface="Calibri"/>
                <a:ea typeface="Calibri"/>
                <a:cs typeface="Calibri"/>
                <a:sym typeface="Calibri"/>
              </a:rPr>
              <a:t>Project Gantt Chart</a:t>
            </a:r>
            <a:endParaRPr sz="3400" b="1">
              <a:solidFill>
                <a:srgbClr val="8C1A4B"/>
              </a:solidFill>
              <a:latin typeface="Calibri"/>
              <a:ea typeface="Calibri"/>
              <a:cs typeface="Calibri"/>
              <a:sym typeface="Calibri"/>
            </a:endParaRPr>
          </a:p>
        </p:txBody>
      </p:sp>
      <p:pic>
        <p:nvPicPr>
          <p:cNvPr id="148" name="Google Shape;148;p21"/>
          <p:cNvPicPr preferRelativeResize="0"/>
          <p:nvPr/>
        </p:nvPicPr>
        <p:blipFill>
          <a:blip r:embed="rId4">
            <a:alphaModFix/>
          </a:blip>
          <a:stretch>
            <a:fillRect/>
          </a:stretch>
        </p:blipFill>
        <p:spPr>
          <a:xfrm>
            <a:off x="1704975" y="1234425"/>
            <a:ext cx="5734050" cy="29718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724747"/>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891A4E"/>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623</Words>
  <Application>Microsoft Office PowerPoint</Application>
  <PresentationFormat>On-screen Show (16:9)</PresentationFormat>
  <Paragraphs>136</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Times New Roman</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Wildan LH</dc:creator>
  <cp:lastModifiedBy>Wildan Luqmanul Hakim</cp:lastModifiedBy>
  <cp:revision>2</cp:revision>
  <dcterms:modified xsi:type="dcterms:W3CDTF">2023-02-07T08:18:20Z</dcterms:modified>
</cp:coreProperties>
</file>